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4"/>
    <p:sldMasterId id="214748374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5143500" cx="9144000"/>
  <p:notesSz cx="6858000" cy="9144000"/>
  <p:embeddedFontLst>
    <p:embeddedFont>
      <p:font typeface="Roboto Thin"/>
      <p:regular r:id="rId96"/>
      <p:bold r:id="rId97"/>
      <p:italic r:id="rId98"/>
      <p:boldItalic r:id="rId99"/>
    </p:embeddedFont>
    <p:embeddedFont>
      <p:font typeface="Roboto Medium"/>
      <p:regular r:id="rId100"/>
      <p:bold r:id="rId101"/>
      <p:italic r:id="rId102"/>
      <p:boldItalic r:id="rId103"/>
    </p:embeddedFont>
    <p:embeddedFont>
      <p:font typeface="Nunito"/>
      <p:regular r:id="rId104"/>
      <p:bold r:id="rId105"/>
      <p:italic r:id="rId106"/>
      <p:boldItalic r:id="rId107"/>
    </p:embeddedFont>
    <p:embeddedFont>
      <p:font typeface="Comfortaa Regular"/>
      <p:regular r:id="rId108"/>
      <p:bold r:id="rId109"/>
    </p:embeddedFont>
    <p:embeddedFont>
      <p:font typeface="Pacifico"/>
      <p:regular r:id="rId110"/>
    </p:embeddedFont>
    <p:embeddedFont>
      <p:font typeface="Roboto Light"/>
      <p:regular r:id="rId111"/>
      <p:bold r:id="rId112"/>
      <p:italic r:id="rId113"/>
      <p:boldItalic r:id="rId114"/>
    </p:embeddedFont>
    <p:embeddedFont>
      <p:font typeface="Helvetica Neue"/>
      <p:regular r:id="rId115"/>
      <p:bold r:id="rId116"/>
      <p:italic r:id="rId117"/>
      <p:boldItalic r:id="rId118"/>
    </p:embeddedFont>
    <p:embeddedFont>
      <p:font typeface="Roboto Mono"/>
      <p:regular r:id="rId119"/>
      <p:bold r:id="rId120"/>
      <p:italic r:id="rId121"/>
      <p:boldItalic r:id="rId122"/>
    </p:embeddedFont>
    <p:embeddedFont>
      <p:font typeface="Nunito SemiBold"/>
      <p:regular r:id="rId123"/>
      <p:bold r:id="rId124"/>
      <p:italic r:id="rId125"/>
      <p:boldItalic r:id="rId126"/>
    </p:embeddedFont>
    <p:embeddedFont>
      <p:font typeface="Montserrat SemiBold"/>
      <p:regular r:id="rId127"/>
      <p:bold r:id="rId128"/>
      <p:italic r:id="rId129"/>
      <p:boldItalic r:id="rId130"/>
    </p:embeddedFont>
    <p:embeddedFont>
      <p:font typeface="Roboto"/>
      <p:regular r:id="rId131"/>
      <p:bold r:id="rId132"/>
      <p:italic r:id="rId133"/>
      <p:boldItalic r:id="rId134"/>
    </p:embeddedFont>
    <p:embeddedFont>
      <p:font typeface="Roboto Mono Light"/>
      <p:regular r:id="rId135"/>
      <p:bold r:id="rId136"/>
      <p:italic r:id="rId137"/>
      <p:boldItalic r:id="rId138"/>
    </p:embeddedFont>
    <p:embeddedFont>
      <p:font typeface="Montserrat Medium"/>
      <p:regular r:id="rId139"/>
      <p:bold r:id="rId140"/>
      <p:italic r:id="rId141"/>
      <p:boldItalic r:id="rId142"/>
    </p:embeddedFont>
    <p:embeddedFont>
      <p:font typeface="Oswald"/>
      <p:regular r:id="rId143"/>
      <p:bold r:id="rId144"/>
    </p:embeddedFont>
    <p:embeddedFont>
      <p:font typeface="Comfortaa"/>
      <p:regular r:id="rId145"/>
      <p:bold r:id="rId146"/>
    </p:embeddedFont>
    <p:embeddedFont>
      <p:font typeface="Spectral ExtraBold"/>
      <p:bold r:id="rId147"/>
      <p:boldItalic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64954CB-286B-4B8E-BDA1-B41CDC137717}">
  <a:tblStyle styleId="{964954CB-286B-4B8E-BDA1-B41CDC1377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Nunito-boldItalic.fntdata"/><Relationship Id="rId106" Type="http://schemas.openxmlformats.org/officeDocument/2006/relationships/font" Target="fonts/Nunito-italic.fntdata"/><Relationship Id="rId105" Type="http://schemas.openxmlformats.org/officeDocument/2006/relationships/font" Target="fonts/Nunito-bold.fntdata"/><Relationship Id="rId104" Type="http://schemas.openxmlformats.org/officeDocument/2006/relationships/font" Target="fonts/Nunito-regular.fntdata"/><Relationship Id="rId109" Type="http://schemas.openxmlformats.org/officeDocument/2006/relationships/font" Target="fonts/ComfortaaRegular-bold.fntdata"/><Relationship Id="rId108" Type="http://schemas.openxmlformats.org/officeDocument/2006/relationships/font" Target="fonts/ComfortaaRegular-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Medium-boldItalic.fntdata"/><Relationship Id="rId102" Type="http://schemas.openxmlformats.org/officeDocument/2006/relationships/font" Target="fonts/RobotoMedium-italic.fntdata"/><Relationship Id="rId101" Type="http://schemas.openxmlformats.org/officeDocument/2006/relationships/font" Target="fonts/RobotoMedium-bold.fntdata"/><Relationship Id="rId100" Type="http://schemas.openxmlformats.org/officeDocument/2006/relationships/font" Target="fonts/RobotoMedium-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MontserratSemiBold-italic.fntdata"/><Relationship Id="rId128" Type="http://schemas.openxmlformats.org/officeDocument/2006/relationships/font" Target="fonts/MontserratSemiBold-bold.fntdata"/><Relationship Id="rId127" Type="http://schemas.openxmlformats.org/officeDocument/2006/relationships/font" Target="fonts/MontserratSemiBold-regular.fntdata"/><Relationship Id="rId126" Type="http://schemas.openxmlformats.org/officeDocument/2006/relationships/font" Target="fonts/NunitoSemiBold-boldItalic.fntdata"/><Relationship Id="rId26" Type="http://schemas.openxmlformats.org/officeDocument/2006/relationships/slide" Target="slides/slide20.xml"/><Relationship Id="rId121" Type="http://schemas.openxmlformats.org/officeDocument/2006/relationships/font" Target="fonts/RobotoMono-italic.fntdata"/><Relationship Id="rId25" Type="http://schemas.openxmlformats.org/officeDocument/2006/relationships/slide" Target="slides/slide19.xml"/><Relationship Id="rId120" Type="http://schemas.openxmlformats.org/officeDocument/2006/relationships/font" Target="fonts/RobotoMono-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NunitoSemiBold-italic.fntdata"/><Relationship Id="rId29" Type="http://schemas.openxmlformats.org/officeDocument/2006/relationships/slide" Target="slides/slide23.xml"/><Relationship Id="rId124" Type="http://schemas.openxmlformats.org/officeDocument/2006/relationships/font" Target="fonts/NunitoSemiBold-bold.fntdata"/><Relationship Id="rId123" Type="http://schemas.openxmlformats.org/officeDocument/2006/relationships/font" Target="fonts/NunitoSemiBold-regular.fntdata"/><Relationship Id="rId122" Type="http://schemas.openxmlformats.org/officeDocument/2006/relationships/font" Target="fonts/RobotoMono-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RobotoThin-bold.fntdata"/><Relationship Id="rId96" Type="http://schemas.openxmlformats.org/officeDocument/2006/relationships/font" Target="fonts/RobotoThin-regular.fntdata"/><Relationship Id="rId11" Type="http://schemas.openxmlformats.org/officeDocument/2006/relationships/slide" Target="slides/slide5.xml"/><Relationship Id="rId99" Type="http://schemas.openxmlformats.org/officeDocument/2006/relationships/font" Target="fonts/RobotoThin-boldItalic.fntdata"/><Relationship Id="rId10" Type="http://schemas.openxmlformats.org/officeDocument/2006/relationships/slide" Target="slides/slide4.xml"/><Relationship Id="rId98" Type="http://schemas.openxmlformats.org/officeDocument/2006/relationships/font" Target="fonts/RobotoThin-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HelveticaNeue-boldItalic.fntdata"/><Relationship Id="rId117" Type="http://schemas.openxmlformats.org/officeDocument/2006/relationships/font" Target="fonts/HelveticaNeue-italic.fntdata"/><Relationship Id="rId116" Type="http://schemas.openxmlformats.org/officeDocument/2006/relationships/font" Target="fonts/HelveticaNeue-bold.fntdata"/><Relationship Id="rId115" Type="http://schemas.openxmlformats.org/officeDocument/2006/relationships/font" Target="fonts/HelveticaNeue-regular.fntdata"/><Relationship Id="rId119" Type="http://schemas.openxmlformats.org/officeDocument/2006/relationships/font" Target="fonts/RobotoMono-regular.fntdata"/><Relationship Id="rId15" Type="http://schemas.openxmlformats.org/officeDocument/2006/relationships/slide" Target="slides/slide9.xml"/><Relationship Id="rId110" Type="http://schemas.openxmlformats.org/officeDocument/2006/relationships/font" Target="fonts/Pacific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obotoLight-boldItalic.fntdata"/><Relationship Id="rId18" Type="http://schemas.openxmlformats.org/officeDocument/2006/relationships/slide" Target="slides/slide12.xml"/><Relationship Id="rId113" Type="http://schemas.openxmlformats.org/officeDocument/2006/relationships/font" Target="fonts/RobotoLight-italic.fntdata"/><Relationship Id="rId112" Type="http://schemas.openxmlformats.org/officeDocument/2006/relationships/font" Target="fonts/RobotoLight-bold.fntdata"/><Relationship Id="rId111" Type="http://schemas.openxmlformats.org/officeDocument/2006/relationships/font" Target="fonts/RobotoLight-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148" Type="http://schemas.openxmlformats.org/officeDocument/2006/relationships/font" Target="fonts/SpectralExtraBold-boldItalic.fntdata"/><Relationship Id="rId9" Type="http://schemas.openxmlformats.org/officeDocument/2006/relationships/slide" Target="slides/slide3.xml"/><Relationship Id="rId143" Type="http://schemas.openxmlformats.org/officeDocument/2006/relationships/font" Target="fonts/Oswald-regular.fntdata"/><Relationship Id="rId142" Type="http://schemas.openxmlformats.org/officeDocument/2006/relationships/font" Target="fonts/MontserratMedium-boldItalic.fntdata"/><Relationship Id="rId141" Type="http://schemas.openxmlformats.org/officeDocument/2006/relationships/font" Target="fonts/MontserratMedium-italic.fntdata"/><Relationship Id="rId140" Type="http://schemas.openxmlformats.org/officeDocument/2006/relationships/font" Target="fonts/MontserratMedium-bold.fntdata"/><Relationship Id="rId5" Type="http://schemas.openxmlformats.org/officeDocument/2006/relationships/slideMaster" Target="slideMasters/slideMaster2.xml"/><Relationship Id="rId147" Type="http://schemas.openxmlformats.org/officeDocument/2006/relationships/font" Target="fonts/SpectralExtraBold-bold.fntdata"/><Relationship Id="rId6" Type="http://schemas.openxmlformats.org/officeDocument/2006/relationships/notesMaster" Target="notesMasters/notesMaster1.xml"/><Relationship Id="rId146" Type="http://schemas.openxmlformats.org/officeDocument/2006/relationships/font" Target="fonts/Comfortaa-bold.fntdata"/><Relationship Id="rId7" Type="http://schemas.openxmlformats.org/officeDocument/2006/relationships/slide" Target="slides/slide1.xml"/><Relationship Id="rId145" Type="http://schemas.openxmlformats.org/officeDocument/2006/relationships/font" Target="fonts/Comfortaa-regular.fntdata"/><Relationship Id="rId8" Type="http://schemas.openxmlformats.org/officeDocument/2006/relationships/slide" Target="slides/slide2.xml"/><Relationship Id="rId144" Type="http://schemas.openxmlformats.org/officeDocument/2006/relationships/font" Target="fonts/Oswald-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MontserratMedium-regular.fntdata"/><Relationship Id="rId138" Type="http://schemas.openxmlformats.org/officeDocument/2006/relationships/font" Target="fonts/RobotoMonoLight-boldItalic.fntdata"/><Relationship Id="rId137" Type="http://schemas.openxmlformats.org/officeDocument/2006/relationships/font" Target="fonts/RobotoMonoLight-italic.fntdata"/><Relationship Id="rId132" Type="http://schemas.openxmlformats.org/officeDocument/2006/relationships/font" Target="fonts/Roboto-bold.fntdata"/><Relationship Id="rId131" Type="http://schemas.openxmlformats.org/officeDocument/2006/relationships/font" Target="fonts/Roboto-regular.fntdata"/><Relationship Id="rId130" Type="http://schemas.openxmlformats.org/officeDocument/2006/relationships/font" Target="fonts/MontserratSemiBold-boldItalic.fntdata"/><Relationship Id="rId136" Type="http://schemas.openxmlformats.org/officeDocument/2006/relationships/font" Target="fonts/RobotoMonoLight-bold.fntdata"/><Relationship Id="rId135" Type="http://schemas.openxmlformats.org/officeDocument/2006/relationships/font" Target="fonts/RobotoMonoLight-regular.fntdata"/><Relationship Id="rId134" Type="http://schemas.openxmlformats.org/officeDocument/2006/relationships/font" Target="fonts/Roboto-boldItalic.fntdata"/><Relationship Id="rId133" Type="http://schemas.openxmlformats.org/officeDocument/2006/relationships/font" Target="fonts/Roboto-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g5984071d6d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5984071d6d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g5984071d6d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5984071d6d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8" name="Shape 2158"/>
        <p:cNvGrpSpPr/>
        <p:nvPr/>
      </p:nvGrpSpPr>
      <p:grpSpPr>
        <a:xfrm>
          <a:off x="0" y="0"/>
          <a:ext cx="0" cy="0"/>
          <a:chOff x="0" y="0"/>
          <a:chExt cx="0" cy="0"/>
        </a:xfrm>
      </p:grpSpPr>
      <p:sp>
        <p:nvSpPr>
          <p:cNvPr id="2159" name="Google Shape;2159;g52a3dc3295_0_3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52a3dc3295_0_3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5" name="Shape 2165"/>
        <p:cNvGrpSpPr/>
        <p:nvPr/>
      </p:nvGrpSpPr>
      <p:grpSpPr>
        <a:xfrm>
          <a:off x="0" y="0"/>
          <a:ext cx="0" cy="0"/>
          <a:chOff x="0" y="0"/>
          <a:chExt cx="0" cy="0"/>
        </a:xfrm>
      </p:grpSpPr>
      <p:sp>
        <p:nvSpPr>
          <p:cNvPr id="2166" name="Google Shape;2166;g529ced8eb1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529ced8eb1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g529ced8eb1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529ced8eb1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3" name="Shape 2183"/>
        <p:cNvGrpSpPr/>
        <p:nvPr/>
      </p:nvGrpSpPr>
      <p:grpSpPr>
        <a:xfrm>
          <a:off x="0" y="0"/>
          <a:ext cx="0" cy="0"/>
          <a:chOff x="0" y="0"/>
          <a:chExt cx="0" cy="0"/>
        </a:xfrm>
      </p:grpSpPr>
      <p:sp>
        <p:nvSpPr>
          <p:cNvPr id="2184" name="Google Shape;2184;g55981071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5598107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Recreated</a:t>
            </a:r>
            <a:r>
              <a:rPr lang="en"/>
              <a:t> chart: eSecurityPlanet.net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4" name="Shape 2214"/>
        <p:cNvGrpSpPr/>
        <p:nvPr/>
      </p:nvGrpSpPr>
      <p:grpSpPr>
        <a:xfrm>
          <a:off x="0" y="0"/>
          <a:ext cx="0" cy="0"/>
          <a:chOff x="0" y="0"/>
          <a:chExt cx="0" cy="0"/>
        </a:xfrm>
      </p:grpSpPr>
      <p:sp>
        <p:nvSpPr>
          <p:cNvPr id="2215" name="Google Shape;2215;g5642dcf90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5642dcf90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Chart recreated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4" name="Shape 2244"/>
        <p:cNvGrpSpPr/>
        <p:nvPr/>
      </p:nvGrpSpPr>
      <p:grpSpPr>
        <a:xfrm>
          <a:off x="0" y="0"/>
          <a:ext cx="0" cy="0"/>
          <a:chOff x="0" y="0"/>
          <a:chExt cx="0" cy="0"/>
        </a:xfrm>
      </p:grpSpPr>
      <p:sp>
        <p:nvSpPr>
          <p:cNvPr id="2245" name="Google Shape;2245;g5984071d6d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5984071d6d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g5984071d6d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5984071d6d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5984071d6d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5984071d6d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4" name="Shape 2274"/>
        <p:cNvGrpSpPr/>
        <p:nvPr/>
      </p:nvGrpSpPr>
      <p:grpSpPr>
        <a:xfrm>
          <a:off x="0" y="0"/>
          <a:ext cx="0" cy="0"/>
          <a:chOff x="0" y="0"/>
          <a:chExt cx="0" cy="0"/>
        </a:xfrm>
      </p:grpSpPr>
      <p:sp>
        <p:nvSpPr>
          <p:cNvPr id="2275" name="Google Shape;2275;g5984071d6d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5984071d6d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4" name="Shape 2284"/>
        <p:cNvGrpSpPr/>
        <p:nvPr/>
      </p:nvGrpSpPr>
      <p:grpSpPr>
        <a:xfrm>
          <a:off x="0" y="0"/>
          <a:ext cx="0" cy="0"/>
          <a:chOff x="0" y="0"/>
          <a:chExt cx="0" cy="0"/>
        </a:xfrm>
      </p:grpSpPr>
      <p:sp>
        <p:nvSpPr>
          <p:cNvPr id="2285" name="Google Shape;2285;g5984071d6d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5984071d6d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3" name="Shape 2293"/>
        <p:cNvGrpSpPr/>
        <p:nvPr/>
      </p:nvGrpSpPr>
      <p:grpSpPr>
        <a:xfrm>
          <a:off x="0" y="0"/>
          <a:ext cx="0" cy="0"/>
          <a:chOff x="0" y="0"/>
          <a:chExt cx="0" cy="0"/>
        </a:xfrm>
      </p:grpSpPr>
      <p:sp>
        <p:nvSpPr>
          <p:cNvPr id="2294" name="Google Shape;2294;g5984071d6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5984071d6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5984071d6d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5984071d6d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g5984071d6d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5984071d6d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0" name="Shape 2320"/>
        <p:cNvGrpSpPr/>
        <p:nvPr/>
      </p:nvGrpSpPr>
      <p:grpSpPr>
        <a:xfrm>
          <a:off x="0" y="0"/>
          <a:ext cx="0" cy="0"/>
          <a:chOff x="0" y="0"/>
          <a:chExt cx="0" cy="0"/>
        </a:xfrm>
      </p:grpSpPr>
      <p:sp>
        <p:nvSpPr>
          <p:cNvPr id="2321" name="Google Shape;2321;g5642dcf905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5642dcf905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8" name="Shape 2328"/>
        <p:cNvGrpSpPr/>
        <p:nvPr/>
      </p:nvGrpSpPr>
      <p:grpSpPr>
        <a:xfrm>
          <a:off x="0" y="0"/>
          <a:ext cx="0" cy="0"/>
          <a:chOff x="0" y="0"/>
          <a:chExt cx="0" cy="0"/>
        </a:xfrm>
      </p:grpSpPr>
      <p:sp>
        <p:nvSpPr>
          <p:cNvPr id="2329" name="Google Shape;2329;g5642dcf90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5642dcf90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5" name="Shape 2335"/>
        <p:cNvGrpSpPr/>
        <p:nvPr/>
      </p:nvGrpSpPr>
      <p:grpSpPr>
        <a:xfrm>
          <a:off x="0" y="0"/>
          <a:ext cx="0" cy="0"/>
          <a:chOff x="0" y="0"/>
          <a:chExt cx="0" cy="0"/>
        </a:xfrm>
      </p:grpSpPr>
      <p:sp>
        <p:nvSpPr>
          <p:cNvPr id="2336" name="Google Shape;2336;g5984071d6d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5984071d6d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4" name="Shape 2344"/>
        <p:cNvGrpSpPr/>
        <p:nvPr/>
      </p:nvGrpSpPr>
      <p:grpSpPr>
        <a:xfrm>
          <a:off x="0" y="0"/>
          <a:ext cx="0" cy="0"/>
          <a:chOff x="0" y="0"/>
          <a:chExt cx="0" cy="0"/>
        </a:xfrm>
      </p:grpSpPr>
      <p:sp>
        <p:nvSpPr>
          <p:cNvPr id="2345" name="Google Shape;2345;g5984071d6d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5984071d6d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3" name="Shape 2353"/>
        <p:cNvGrpSpPr/>
        <p:nvPr/>
      </p:nvGrpSpPr>
      <p:grpSpPr>
        <a:xfrm>
          <a:off x="0" y="0"/>
          <a:ext cx="0" cy="0"/>
          <a:chOff x="0" y="0"/>
          <a:chExt cx="0" cy="0"/>
        </a:xfrm>
      </p:grpSpPr>
      <p:sp>
        <p:nvSpPr>
          <p:cNvPr id="2354" name="Google Shape;2354;g5984071d6d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5984071d6d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5" name="Shape 2045"/>
        <p:cNvGrpSpPr/>
        <p:nvPr/>
      </p:nvGrpSpPr>
      <p:grpSpPr>
        <a:xfrm>
          <a:off x="0" y="0"/>
          <a:ext cx="0" cy="0"/>
          <a:chOff x="0" y="0"/>
          <a:chExt cx="0" cy="0"/>
        </a:xfrm>
      </p:grpSpPr>
      <p:sp>
        <p:nvSpPr>
          <p:cNvPr id="2046" name="Google Shape;2046;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5984071d6d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5984071d6d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1" name="Shape 2371"/>
        <p:cNvGrpSpPr/>
        <p:nvPr/>
      </p:nvGrpSpPr>
      <p:grpSpPr>
        <a:xfrm>
          <a:off x="0" y="0"/>
          <a:ext cx="0" cy="0"/>
          <a:chOff x="0" y="0"/>
          <a:chExt cx="0" cy="0"/>
        </a:xfrm>
      </p:grpSpPr>
      <p:sp>
        <p:nvSpPr>
          <p:cNvPr id="2372" name="Google Shape;2372;g5984071d6d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5984071d6d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0" name="Shape 2380"/>
        <p:cNvGrpSpPr/>
        <p:nvPr/>
      </p:nvGrpSpPr>
      <p:grpSpPr>
        <a:xfrm>
          <a:off x="0" y="0"/>
          <a:ext cx="0" cy="0"/>
          <a:chOff x="0" y="0"/>
          <a:chExt cx="0" cy="0"/>
        </a:xfrm>
      </p:grpSpPr>
      <p:sp>
        <p:nvSpPr>
          <p:cNvPr id="2381" name="Google Shape;2381;g5984071d6d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5984071d6d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9" name="Shape 2389"/>
        <p:cNvGrpSpPr/>
        <p:nvPr/>
      </p:nvGrpSpPr>
      <p:grpSpPr>
        <a:xfrm>
          <a:off x="0" y="0"/>
          <a:ext cx="0" cy="0"/>
          <a:chOff x="0" y="0"/>
          <a:chExt cx="0" cy="0"/>
        </a:xfrm>
      </p:grpSpPr>
      <p:sp>
        <p:nvSpPr>
          <p:cNvPr id="2390" name="Google Shape;2390;g5984071d6d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5984071d6d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Google Shape;2399;g5984071d6d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5984071d6d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7" name="Shape 2407"/>
        <p:cNvGrpSpPr/>
        <p:nvPr/>
      </p:nvGrpSpPr>
      <p:grpSpPr>
        <a:xfrm>
          <a:off x="0" y="0"/>
          <a:ext cx="0" cy="0"/>
          <a:chOff x="0" y="0"/>
          <a:chExt cx="0" cy="0"/>
        </a:xfrm>
      </p:grpSpPr>
      <p:sp>
        <p:nvSpPr>
          <p:cNvPr id="2408" name="Google Shape;2408;g5984071d6d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5984071d6d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6" name="Shape 2416"/>
        <p:cNvGrpSpPr/>
        <p:nvPr/>
      </p:nvGrpSpPr>
      <p:grpSpPr>
        <a:xfrm>
          <a:off x="0" y="0"/>
          <a:ext cx="0" cy="0"/>
          <a:chOff x="0" y="0"/>
          <a:chExt cx="0" cy="0"/>
        </a:xfrm>
      </p:grpSpPr>
      <p:sp>
        <p:nvSpPr>
          <p:cNvPr id="2417" name="Google Shape;2417;g5984071d6d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5984071d6d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5" name="Shape 2425"/>
        <p:cNvGrpSpPr/>
        <p:nvPr/>
      </p:nvGrpSpPr>
      <p:grpSpPr>
        <a:xfrm>
          <a:off x="0" y="0"/>
          <a:ext cx="0" cy="0"/>
          <a:chOff x="0" y="0"/>
          <a:chExt cx="0" cy="0"/>
        </a:xfrm>
      </p:grpSpPr>
      <p:sp>
        <p:nvSpPr>
          <p:cNvPr id="2426" name="Google Shape;2426;g529ced8eb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529ced8eb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2" name="Shape 2432"/>
        <p:cNvGrpSpPr/>
        <p:nvPr/>
      </p:nvGrpSpPr>
      <p:grpSpPr>
        <a:xfrm>
          <a:off x="0" y="0"/>
          <a:ext cx="0" cy="0"/>
          <a:chOff x="0" y="0"/>
          <a:chExt cx="0" cy="0"/>
        </a:xfrm>
      </p:grpSpPr>
      <p:sp>
        <p:nvSpPr>
          <p:cNvPr id="2433" name="Google Shape;2433;g529ced8eb1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529ced8eb1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0" name="Shape 2440"/>
        <p:cNvGrpSpPr/>
        <p:nvPr/>
      </p:nvGrpSpPr>
      <p:grpSpPr>
        <a:xfrm>
          <a:off x="0" y="0"/>
          <a:ext cx="0" cy="0"/>
          <a:chOff x="0" y="0"/>
          <a:chExt cx="0" cy="0"/>
        </a:xfrm>
      </p:grpSpPr>
      <p:sp>
        <p:nvSpPr>
          <p:cNvPr id="2441" name="Google Shape;2441;g529ced8eb1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529ced8eb1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Google Shape;2054;g5984071d6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5984071d6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9" name="Shape 2449"/>
        <p:cNvGrpSpPr/>
        <p:nvPr/>
      </p:nvGrpSpPr>
      <p:grpSpPr>
        <a:xfrm>
          <a:off x="0" y="0"/>
          <a:ext cx="0" cy="0"/>
          <a:chOff x="0" y="0"/>
          <a:chExt cx="0" cy="0"/>
        </a:xfrm>
      </p:grpSpPr>
      <p:sp>
        <p:nvSpPr>
          <p:cNvPr id="2450" name="Google Shape;2450;g5642dcf90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5642dcf90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7" name="Shape 2477"/>
        <p:cNvGrpSpPr/>
        <p:nvPr/>
      </p:nvGrpSpPr>
      <p:grpSpPr>
        <a:xfrm>
          <a:off x="0" y="0"/>
          <a:ext cx="0" cy="0"/>
          <a:chOff x="0" y="0"/>
          <a:chExt cx="0" cy="0"/>
        </a:xfrm>
      </p:grpSpPr>
      <p:sp>
        <p:nvSpPr>
          <p:cNvPr id="2478" name="Google Shape;2478;g52a3dc3295_0_3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52a3dc3295_0_3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1" name="Shape 2491"/>
        <p:cNvGrpSpPr/>
        <p:nvPr/>
      </p:nvGrpSpPr>
      <p:grpSpPr>
        <a:xfrm>
          <a:off x="0" y="0"/>
          <a:ext cx="0" cy="0"/>
          <a:chOff x="0" y="0"/>
          <a:chExt cx="0" cy="0"/>
        </a:xfrm>
      </p:grpSpPr>
      <p:sp>
        <p:nvSpPr>
          <p:cNvPr id="2492" name="Google Shape;2492;g52a3dc3295_0_3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52a3dc3295_0_3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3" name="Shape 2503"/>
        <p:cNvGrpSpPr/>
        <p:nvPr/>
      </p:nvGrpSpPr>
      <p:grpSpPr>
        <a:xfrm>
          <a:off x="0" y="0"/>
          <a:ext cx="0" cy="0"/>
          <a:chOff x="0" y="0"/>
          <a:chExt cx="0" cy="0"/>
        </a:xfrm>
      </p:grpSpPr>
      <p:sp>
        <p:nvSpPr>
          <p:cNvPr id="2504" name="Google Shape;2504;g5642dcf905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5642dcf905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0" name="Shape 2510"/>
        <p:cNvGrpSpPr/>
        <p:nvPr/>
      </p:nvGrpSpPr>
      <p:grpSpPr>
        <a:xfrm>
          <a:off x="0" y="0"/>
          <a:ext cx="0" cy="0"/>
          <a:chOff x="0" y="0"/>
          <a:chExt cx="0" cy="0"/>
        </a:xfrm>
      </p:grpSpPr>
      <p:sp>
        <p:nvSpPr>
          <p:cNvPr id="2511" name="Google Shape;2511;g52a3dc3295_0_3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52a3dc3295_0_3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8" name="Shape 2518"/>
        <p:cNvGrpSpPr/>
        <p:nvPr/>
      </p:nvGrpSpPr>
      <p:grpSpPr>
        <a:xfrm>
          <a:off x="0" y="0"/>
          <a:ext cx="0" cy="0"/>
          <a:chOff x="0" y="0"/>
          <a:chExt cx="0" cy="0"/>
        </a:xfrm>
      </p:grpSpPr>
      <p:sp>
        <p:nvSpPr>
          <p:cNvPr id="2519" name="Google Shape;2519;g52a3dc3295_0_3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52a3dc3295_0_3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7" name="Shape 2527"/>
        <p:cNvGrpSpPr/>
        <p:nvPr/>
      </p:nvGrpSpPr>
      <p:grpSpPr>
        <a:xfrm>
          <a:off x="0" y="0"/>
          <a:ext cx="0" cy="0"/>
          <a:chOff x="0" y="0"/>
          <a:chExt cx="0" cy="0"/>
        </a:xfrm>
      </p:grpSpPr>
      <p:sp>
        <p:nvSpPr>
          <p:cNvPr id="2528" name="Google Shape;2528;g5642dcf905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5642dcf905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5" name="Shape 2535"/>
        <p:cNvGrpSpPr/>
        <p:nvPr/>
      </p:nvGrpSpPr>
      <p:grpSpPr>
        <a:xfrm>
          <a:off x="0" y="0"/>
          <a:ext cx="0" cy="0"/>
          <a:chOff x="0" y="0"/>
          <a:chExt cx="0" cy="0"/>
        </a:xfrm>
      </p:grpSpPr>
      <p:sp>
        <p:nvSpPr>
          <p:cNvPr id="2536" name="Google Shape;2536;g5984071d6d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5984071d6d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4" name="Shape 2544"/>
        <p:cNvGrpSpPr/>
        <p:nvPr/>
      </p:nvGrpSpPr>
      <p:grpSpPr>
        <a:xfrm>
          <a:off x="0" y="0"/>
          <a:ext cx="0" cy="0"/>
          <a:chOff x="0" y="0"/>
          <a:chExt cx="0" cy="0"/>
        </a:xfrm>
      </p:grpSpPr>
      <p:sp>
        <p:nvSpPr>
          <p:cNvPr id="2545" name="Google Shape;2545;g5984071d6d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5984071d6d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4" name="Shape 2554"/>
        <p:cNvGrpSpPr/>
        <p:nvPr/>
      </p:nvGrpSpPr>
      <p:grpSpPr>
        <a:xfrm>
          <a:off x="0" y="0"/>
          <a:ext cx="0" cy="0"/>
          <a:chOff x="0" y="0"/>
          <a:chExt cx="0" cy="0"/>
        </a:xfrm>
      </p:grpSpPr>
      <p:sp>
        <p:nvSpPr>
          <p:cNvPr id="2555" name="Google Shape;2555;g5984071d6d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5984071d6d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Google Shape;2062;g5984071d6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5984071d6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4" name="Shape 2564"/>
        <p:cNvGrpSpPr/>
        <p:nvPr/>
      </p:nvGrpSpPr>
      <p:grpSpPr>
        <a:xfrm>
          <a:off x="0" y="0"/>
          <a:ext cx="0" cy="0"/>
          <a:chOff x="0" y="0"/>
          <a:chExt cx="0" cy="0"/>
        </a:xfrm>
      </p:grpSpPr>
      <p:sp>
        <p:nvSpPr>
          <p:cNvPr id="2565" name="Google Shape;2565;g5984071d6d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5984071d6d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4" name="Shape 2574"/>
        <p:cNvGrpSpPr/>
        <p:nvPr/>
      </p:nvGrpSpPr>
      <p:grpSpPr>
        <a:xfrm>
          <a:off x="0" y="0"/>
          <a:ext cx="0" cy="0"/>
          <a:chOff x="0" y="0"/>
          <a:chExt cx="0" cy="0"/>
        </a:xfrm>
      </p:grpSpPr>
      <p:sp>
        <p:nvSpPr>
          <p:cNvPr id="2575" name="Google Shape;2575;g5984071d6d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5984071d6d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3" name="Shape 2583"/>
        <p:cNvGrpSpPr/>
        <p:nvPr/>
      </p:nvGrpSpPr>
      <p:grpSpPr>
        <a:xfrm>
          <a:off x="0" y="0"/>
          <a:ext cx="0" cy="0"/>
          <a:chOff x="0" y="0"/>
          <a:chExt cx="0" cy="0"/>
        </a:xfrm>
      </p:grpSpPr>
      <p:sp>
        <p:nvSpPr>
          <p:cNvPr id="2584" name="Google Shape;2584;g5984071d6d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5984071d6d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2" name="Shape 2592"/>
        <p:cNvGrpSpPr/>
        <p:nvPr/>
      </p:nvGrpSpPr>
      <p:grpSpPr>
        <a:xfrm>
          <a:off x="0" y="0"/>
          <a:ext cx="0" cy="0"/>
          <a:chOff x="0" y="0"/>
          <a:chExt cx="0" cy="0"/>
        </a:xfrm>
      </p:grpSpPr>
      <p:sp>
        <p:nvSpPr>
          <p:cNvPr id="2593" name="Google Shape;2593;g5984071d6d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5984071d6d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0" name="Shape 2600"/>
        <p:cNvGrpSpPr/>
        <p:nvPr/>
      </p:nvGrpSpPr>
      <p:grpSpPr>
        <a:xfrm>
          <a:off x="0" y="0"/>
          <a:ext cx="0" cy="0"/>
          <a:chOff x="0" y="0"/>
          <a:chExt cx="0" cy="0"/>
        </a:xfrm>
      </p:grpSpPr>
      <p:sp>
        <p:nvSpPr>
          <p:cNvPr id="2601" name="Google Shape;2601;g5642dcf90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5642dcf90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8" name="Shape 2608"/>
        <p:cNvGrpSpPr/>
        <p:nvPr/>
      </p:nvGrpSpPr>
      <p:grpSpPr>
        <a:xfrm>
          <a:off x="0" y="0"/>
          <a:ext cx="0" cy="0"/>
          <a:chOff x="0" y="0"/>
          <a:chExt cx="0" cy="0"/>
        </a:xfrm>
      </p:grpSpPr>
      <p:sp>
        <p:nvSpPr>
          <p:cNvPr id="2609" name="Google Shape;2609;g59904998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59904998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7" name="Shape 2617"/>
        <p:cNvGrpSpPr/>
        <p:nvPr/>
      </p:nvGrpSpPr>
      <p:grpSpPr>
        <a:xfrm>
          <a:off x="0" y="0"/>
          <a:ext cx="0" cy="0"/>
          <a:chOff x="0" y="0"/>
          <a:chExt cx="0" cy="0"/>
        </a:xfrm>
      </p:grpSpPr>
      <p:sp>
        <p:nvSpPr>
          <p:cNvPr id="2618" name="Google Shape;2618;g5642dcf905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5642dcf905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5" name="Shape 2625"/>
        <p:cNvGrpSpPr/>
        <p:nvPr/>
      </p:nvGrpSpPr>
      <p:grpSpPr>
        <a:xfrm>
          <a:off x="0" y="0"/>
          <a:ext cx="0" cy="0"/>
          <a:chOff x="0" y="0"/>
          <a:chExt cx="0" cy="0"/>
        </a:xfrm>
      </p:grpSpPr>
      <p:sp>
        <p:nvSpPr>
          <p:cNvPr id="2626" name="Google Shape;2626;g5642dcf905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5642dcf905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2" name="Shape 2632"/>
        <p:cNvGrpSpPr/>
        <p:nvPr/>
      </p:nvGrpSpPr>
      <p:grpSpPr>
        <a:xfrm>
          <a:off x="0" y="0"/>
          <a:ext cx="0" cy="0"/>
          <a:chOff x="0" y="0"/>
          <a:chExt cx="0" cy="0"/>
        </a:xfrm>
      </p:grpSpPr>
      <p:sp>
        <p:nvSpPr>
          <p:cNvPr id="2633" name="Google Shape;2633;g5984071d6d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5984071d6d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0" name="Shape 2640"/>
        <p:cNvGrpSpPr/>
        <p:nvPr/>
      </p:nvGrpSpPr>
      <p:grpSpPr>
        <a:xfrm>
          <a:off x="0" y="0"/>
          <a:ext cx="0" cy="0"/>
          <a:chOff x="0" y="0"/>
          <a:chExt cx="0" cy="0"/>
        </a:xfrm>
      </p:grpSpPr>
      <p:sp>
        <p:nvSpPr>
          <p:cNvPr id="2641" name="Google Shape;2641;g599049984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599049984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5984071d6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5984071d6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9" name="Shape 2649"/>
        <p:cNvGrpSpPr/>
        <p:nvPr/>
      </p:nvGrpSpPr>
      <p:grpSpPr>
        <a:xfrm>
          <a:off x="0" y="0"/>
          <a:ext cx="0" cy="0"/>
          <a:chOff x="0" y="0"/>
          <a:chExt cx="0" cy="0"/>
        </a:xfrm>
      </p:grpSpPr>
      <p:sp>
        <p:nvSpPr>
          <p:cNvPr id="2650" name="Google Shape;2650;g59904998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59904998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8" name="Shape 2658"/>
        <p:cNvGrpSpPr/>
        <p:nvPr/>
      </p:nvGrpSpPr>
      <p:grpSpPr>
        <a:xfrm>
          <a:off x="0" y="0"/>
          <a:ext cx="0" cy="0"/>
          <a:chOff x="0" y="0"/>
          <a:chExt cx="0" cy="0"/>
        </a:xfrm>
      </p:grpSpPr>
      <p:sp>
        <p:nvSpPr>
          <p:cNvPr id="2659" name="Google Shape;2659;g599049984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599049984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7" name="Shape 2667"/>
        <p:cNvGrpSpPr/>
        <p:nvPr/>
      </p:nvGrpSpPr>
      <p:grpSpPr>
        <a:xfrm>
          <a:off x="0" y="0"/>
          <a:ext cx="0" cy="0"/>
          <a:chOff x="0" y="0"/>
          <a:chExt cx="0" cy="0"/>
        </a:xfrm>
      </p:grpSpPr>
      <p:sp>
        <p:nvSpPr>
          <p:cNvPr id="2668" name="Google Shape;2668;g529ced8eb1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529ced8eb1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5" name="Shape 2675"/>
        <p:cNvGrpSpPr/>
        <p:nvPr/>
      </p:nvGrpSpPr>
      <p:grpSpPr>
        <a:xfrm>
          <a:off x="0" y="0"/>
          <a:ext cx="0" cy="0"/>
          <a:chOff x="0" y="0"/>
          <a:chExt cx="0" cy="0"/>
        </a:xfrm>
      </p:grpSpPr>
      <p:sp>
        <p:nvSpPr>
          <p:cNvPr id="2676" name="Google Shape;2676;g5984071d6d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5984071d6d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2" name="Shape 2682"/>
        <p:cNvGrpSpPr/>
        <p:nvPr/>
      </p:nvGrpSpPr>
      <p:grpSpPr>
        <a:xfrm>
          <a:off x="0" y="0"/>
          <a:ext cx="0" cy="0"/>
          <a:chOff x="0" y="0"/>
          <a:chExt cx="0" cy="0"/>
        </a:xfrm>
      </p:grpSpPr>
      <p:sp>
        <p:nvSpPr>
          <p:cNvPr id="2683" name="Google Shape;2683;g5984071d6d_1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5984071d6d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1" name="Shape 2691"/>
        <p:cNvGrpSpPr/>
        <p:nvPr/>
      </p:nvGrpSpPr>
      <p:grpSpPr>
        <a:xfrm>
          <a:off x="0" y="0"/>
          <a:ext cx="0" cy="0"/>
          <a:chOff x="0" y="0"/>
          <a:chExt cx="0" cy="0"/>
        </a:xfrm>
      </p:grpSpPr>
      <p:sp>
        <p:nvSpPr>
          <p:cNvPr id="2692" name="Google Shape;2692;g529ced8eb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529ced8eb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9" name="Shape 2699"/>
        <p:cNvGrpSpPr/>
        <p:nvPr/>
      </p:nvGrpSpPr>
      <p:grpSpPr>
        <a:xfrm>
          <a:off x="0" y="0"/>
          <a:ext cx="0" cy="0"/>
          <a:chOff x="0" y="0"/>
          <a:chExt cx="0" cy="0"/>
        </a:xfrm>
      </p:grpSpPr>
      <p:sp>
        <p:nvSpPr>
          <p:cNvPr id="2700" name="Google Shape;2700;g5984071d6d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5984071d6d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8" name="Shape 2708"/>
        <p:cNvGrpSpPr/>
        <p:nvPr/>
      </p:nvGrpSpPr>
      <p:grpSpPr>
        <a:xfrm>
          <a:off x="0" y="0"/>
          <a:ext cx="0" cy="0"/>
          <a:chOff x="0" y="0"/>
          <a:chExt cx="0" cy="0"/>
        </a:xfrm>
      </p:grpSpPr>
      <p:sp>
        <p:nvSpPr>
          <p:cNvPr id="2709" name="Google Shape;2709;g5984071d6d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5984071d6d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Google Shape;2718;g5984071d6d_1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5984071d6d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6" name="Shape 2726"/>
        <p:cNvGrpSpPr/>
        <p:nvPr/>
      </p:nvGrpSpPr>
      <p:grpSpPr>
        <a:xfrm>
          <a:off x="0" y="0"/>
          <a:ext cx="0" cy="0"/>
          <a:chOff x="0" y="0"/>
          <a:chExt cx="0" cy="0"/>
        </a:xfrm>
      </p:grpSpPr>
      <p:sp>
        <p:nvSpPr>
          <p:cNvPr id="2727" name="Google Shape;2727;g5642dcf905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8" name="Google Shape;2728;g5642dcf905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7" name="Shape 2077"/>
        <p:cNvGrpSpPr/>
        <p:nvPr/>
      </p:nvGrpSpPr>
      <p:grpSpPr>
        <a:xfrm>
          <a:off x="0" y="0"/>
          <a:ext cx="0" cy="0"/>
          <a:chOff x="0" y="0"/>
          <a:chExt cx="0" cy="0"/>
        </a:xfrm>
      </p:grpSpPr>
      <p:sp>
        <p:nvSpPr>
          <p:cNvPr id="2078" name="Google Shape;2078;g5642dcf9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5642dcf9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4" name="Shape 2734"/>
        <p:cNvGrpSpPr/>
        <p:nvPr/>
      </p:nvGrpSpPr>
      <p:grpSpPr>
        <a:xfrm>
          <a:off x="0" y="0"/>
          <a:ext cx="0" cy="0"/>
          <a:chOff x="0" y="0"/>
          <a:chExt cx="0" cy="0"/>
        </a:xfrm>
      </p:grpSpPr>
      <p:sp>
        <p:nvSpPr>
          <p:cNvPr id="2735" name="Google Shape;2735;g529ced8eb1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529ced8eb1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1" name="Shape 2741"/>
        <p:cNvGrpSpPr/>
        <p:nvPr/>
      </p:nvGrpSpPr>
      <p:grpSpPr>
        <a:xfrm>
          <a:off x="0" y="0"/>
          <a:ext cx="0" cy="0"/>
          <a:chOff x="0" y="0"/>
          <a:chExt cx="0" cy="0"/>
        </a:xfrm>
      </p:grpSpPr>
      <p:sp>
        <p:nvSpPr>
          <p:cNvPr id="2742" name="Google Shape;2742;g5984071d6d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3" name="Google Shape;2743;g5984071d6d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0" name="Shape 2750"/>
        <p:cNvGrpSpPr/>
        <p:nvPr/>
      </p:nvGrpSpPr>
      <p:grpSpPr>
        <a:xfrm>
          <a:off x="0" y="0"/>
          <a:ext cx="0" cy="0"/>
          <a:chOff x="0" y="0"/>
          <a:chExt cx="0" cy="0"/>
        </a:xfrm>
      </p:grpSpPr>
      <p:sp>
        <p:nvSpPr>
          <p:cNvPr id="2751" name="Google Shape;2751;g529ced8eb1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529ced8eb1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8" name="Shape 2758"/>
        <p:cNvGrpSpPr/>
        <p:nvPr/>
      </p:nvGrpSpPr>
      <p:grpSpPr>
        <a:xfrm>
          <a:off x="0" y="0"/>
          <a:ext cx="0" cy="0"/>
          <a:chOff x="0" y="0"/>
          <a:chExt cx="0" cy="0"/>
        </a:xfrm>
      </p:grpSpPr>
      <p:sp>
        <p:nvSpPr>
          <p:cNvPr id="2759" name="Google Shape;2759;g5642dcf905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5642dcf905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5" name="Shape 2765"/>
        <p:cNvGrpSpPr/>
        <p:nvPr/>
      </p:nvGrpSpPr>
      <p:grpSpPr>
        <a:xfrm>
          <a:off x="0" y="0"/>
          <a:ext cx="0" cy="0"/>
          <a:chOff x="0" y="0"/>
          <a:chExt cx="0" cy="0"/>
        </a:xfrm>
      </p:grpSpPr>
      <p:sp>
        <p:nvSpPr>
          <p:cNvPr id="2766" name="Google Shape;2766;g5984071d6d_1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5984071d6d_1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6" name="Shape 2776"/>
        <p:cNvGrpSpPr/>
        <p:nvPr/>
      </p:nvGrpSpPr>
      <p:grpSpPr>
        <a:xfrm>
          <a:off x="0" y="0"/>
          <a:ext cx="0" cy="0"/>
          <a:chOff x="0" y="0"/>
          <a:chExt cx="0" cy="0"/>
        </a:xfrm>
      </p:grpSpPr>
      <p:sp>
        <p:nvSpPr>
          <p:cNvPr id="2777" name="Google Shape;2777;g5984071d6d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5984071d6d_1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8" name="Shape 2788"/>
        <p:cNvGrpSpPr/>
        <p:nvPr/>
      </p:nvGrpSpPr>
      <p:grpSpPr>
        <a:xfrm>
          <a:off x="0" y="0"/>
          <a:ext cx="0" cy="0"/>
          <a:chOff x="0" y="0"/>
          <a:chExt cx="0" cy="0"/>
        </a:xfrm>
      </p:grpSpPr>
      <p:sp>
        <p:nvSpPr>
          <p:cNvPr id="2789" name="Google Shape;2789;g5984071d6d_1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5984071d6d_1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1" name="Shape 2801"/>
        <p:cNvGrpSpPr/>
        <p:nvPr/>
      </p:nvGrpSpPr>
      <p:grpSpPr>
        <a:xfrm>
          <a:off x="0" y="0"/>
          <a:ext cx="0" cy="0"/>
          <a:chOff x="0" y="0"/>
          <a:chExt cx="0" cy="0"/>
        </a:xfrm>
      </p:grpSpPr>
      <p:sp>
        <p:nvSpPr>
          <p:cNvPr id="2802" name="Google Shape;2802;g5984071d6d_1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5984071d6d_1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5" name="Shape 2815"/>
        <p:cNvGrpSpPr/>
        <p:nvPr/>
      </p:nvGrpSpPr>
      <p:grpSpPr>
        <a:xfrm>
          <a:off x="0" y="0"/>
          <a:ext cx="0" cy="0"/>
          <a:chOff x="0" y="0"/>
          <a:chExt cx="0" cy="0"/>
        </a:xfrm>
      </p:grpSpPr>
      <p:sp>
        <p:nvSpPr>
          <p:cNvPr id="2816" name="Google Shape;2816;g5984071d6d_1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5984071d6d_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0" name="Shape 2830"/>
        <p:cNvGrpSpPr/>
        <p:nvPr/>
      </p:nvGrpSpPr>
      <p:grpSpPr>
        <a:xfrm>
          <a:off x="0" y="0"/>
          <a:ext cx="0" cy="0"/>
          <a:chOff x="0" y="0"/>
          <a:chExt cx="0" cy="0"/>
        </a:xfrm>
      </p:grpSpPr>
      <p:sp>
        <p:nvSpPr>
          <p:cNvPr id="2831" name="Google Shape;2831;g5984071d6d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5984071d6d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g5984071d6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5984071d6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0" name="Shape 2840"/>
        <p:cNvGrpSpPr/>
        <p:nvPr/>
      </p:nvGrpSpPr>
      <p:grpSpPr>
        <a:xfrm>
          <a:off x="0" y="0"/>
          <a:ext cx="0" cy="0"/>
          <a:chOff x="0" y="0"/>
          <a:chExt cx="0" cy="0"/>
        </a:xfrm>
      </p:grpSpPr>
      <p:sp>
        <p:nvSpPr>
          <p:cNvPr id="2841" name="Google Shape;2841;g5984071d6d_1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5984071d6d_1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0" name="Shape 2850"/>
        <p:cNvGrpSpPr/>
        <p:nvPr/>
      </p:nvGrpSpPr>
      <p:grpSpPr>
        <a:xfrm>
          <a:off x="0" y="0"/>
          <a:ext cx="0" cy="0"/>
          <a:chOff x="0" y="0"/>
          <a:chExt cx="0" cy="0"/>
        </a:xfrm>
      </p:grpSpPr>
      <p:sp>
        <p:nvSpPr>
          <p:cNvPr id="2851" name="Google Shape;2851;g5984071d6d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5984071d6d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0" name="Shape 2860"/>
        <p:cNvGrpSpPr/>
        <p:nvPr/>
      </p:nvGrpSpPr>
      <p:grpSpPr>
        <a:xfrm>
          <a:off x="0" y="0"/>
          <a:ext cx="0" cy="0"/>
          <a:chOff x="0" y="0"/>
          <a:chExt cx="0" cy="0"/>
        </a:xfrm>
      </p:grpSpPr>
      <p:sp>
        <p:nvSpPr>
          <p:cNvPr id="2861" name="Google Shape;2861;g5984071d6d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2" name="Google Shape;2862;g5984071d6d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8" name="Shape 2868"/>
        <p:cNvGrpSpPr/>
        <p:nvPr/>
      </p:nvGrpSpPr>
      <p:grpSpPr>
        <a:xfrm>
          <a:off x="0" y="0"/>
          <a:ext cx="0" cy="0"/>
          <a:chOff x="0" y="0"/>
          <a:chExt cx="0" cy="0"/>
        </a:xfrm>
      </p:grpSpPr>
      <p:sp>
        <p:nvSpPr>
          <p:cNvPr id="2869" name="Google Shape;2869;g5984071d6d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5984071d6d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7" name="Shape 2877"/>
        <p:cNvGrpSpPr/>
        <p:nvPr/>
      </p:nvGrpSpPr>
      <p:grpSpPr>
        <a:xfrm>
          <a:off x="0" y="0"/>
          <a:ext cx="0" cy="0"/>
          <a:chOff x="0" y="0"/>
          <a:chExt cx="0" cy="0"/>
        </a:xfrm>
      </p:grpSpPr>
      <p:sp>
        <p:nvSpPr>
          <p:cNvPr id="2878" name="Google Shape;2878;g5984071d6d_1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9" name="Google Shape;2879;g5984071d6d_1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6" name="Shape 2886"/>
        <p:cNvGrpSpPr/>
        <p:nvPr/>
      </p:nvGrpSpPr>
      <p:grpSpPr>
        <a:xfrm>
          <a:off x="0" y="0"/>
          <a:ext cx="0" cy="0"/>
          <a:chOff x="0" y="0"/>
          <a:chExt cx="0" cy="0"/>
        </a:xfrm>
      </p:grpSpPr>
      <p:sp>
        <p:nvSpPr>
          <p:cNvPr id="2887" name="Google Shape;2887;g5984071d6d_1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8" name="Google Shape;2888;g5984071d6d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4" name="Shape 2894"/>
        <p:cNvGrpSpPr/>
        <p:nvPr/>
      </p:nvGrpSpPr>
      <p:grpSpPr>
        <a:xfrm>
          <a:off x="0" y="0"/>
          <a:ext cx="0" cy="0"/>
          <a:chOff x="0" y="0"/>
          <a:chExt cx="0" cy="0"/>
        </a:xfrm>
      </p:grpSpPr>
      <p:sp>
        <p:nvSpPr>
          <p:cNvPr id="2895" name="Google Shape;2895;g5984071d6d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5984071d6d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3" name="Shape 2903"/>
        <p:cNvGrpSpPr/>
        <p:nvPr/>
      </p:nvGrpSpPr>
      <p:grpSpPr>
        <a:xfrm>
          <a:off x="0" y="0"/>
          <a:ext cx="0" cy="0"/>
          <a:chOff x="0" y="0"/>
          <a:chExt cx="0" cy="0"/>
        </a:xfrm>
      </p:grpSpPr>
      <p:sp>
        <p:nvSpPr>
          <p:cNvPr id="2904" name="Google Shape;2904;g5984071d6d_1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5984071d6d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1" name="Shape 2911"/>
        <p:cNvGrpSpPr/>
        <p:nvPr/>
      </p:nvGrpSpPr>
      <p:grpSpPr>
        <a:xfrm>
          <a:off x="0" y="0"/>
          <a:ext cx="0" cy="0"/>
          <a:chOff x="0" y="0"/>
          <a:chExt cx="0" cy="0"/>
        </a:xfrm>
      </p:grpSpPr>
      <p:sp>
        <p:nvSpPr>
          <p:cNvPr id="2912" name="Google Shape;2912;g5984071d6d_1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5984071d6d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9" name="Shape 2919"/>
        <p:cNvGrpSpPr/>
        <p:nvPr/>
      </p:nvGrpSpPr>
      <p:grpSpPr>
        <a:xfrm>
          <a:off x="0" y="0"/>
          <a:ext cx="0" cy="0"/>
          <a:chOff x="0" y="0"/>
          <a:chExt cx="0" cy="0"/>
        </a:xfrm>
      </p:grpSpPr>
      <p:sp>
        <p:nvSpPr>
          <p:cNvPr id="2920" name="Google Shape;2920;g5642dcf905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1" name="Google Shape;2921;g5642dcf905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g52a3dc3295_0_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52a3dc3295_0_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4000"/>
              </a:lnSpc>
              <a:spcBef>
                <a:spcPts val="0"/>
              </a:spcBef>
              <a:spcAft>
                <a:spcPts val="0"/>
              </a:spcAft>
              <a:buClr>
                <a:srgbClr val="24292E"/>
              </a:buClr>
              <a:buSzPts val="1200"/>
              <a:buChar char="●"/>
            </a:pPr>
            <a:r>
              <a:rPr b="1" lang="en" sz="1200">
                <a:solidFill>
                  <a:srgbClr val="24292E"/>
                </a:solidFill>
              </a:rPr>
              <a:t>Increased efficiency</a:t>
            </a:r>
            <a:r>
              <a:rPr lang="en" sz="1200">
                <a:solidFill>
                  <a:srgbClr val="24292E"/>
                </a:solidFill>
              </a:rPr>
              <a:t>: Organizations can use SIEMs to gather and monitor a large amount of logs in one place using a simple interface.</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Preventing potential security threats</a:t>
            </a:r>
            <a:r>
              <a:rPr lang="en" sz="1200">
                <a:solidFill>
                  <a:srgbClr val="24292E"/>
                </a:solidFill>
              </a:rPr>
              <a:t>: SIEMS monitor and alert on suspicious activity in the logs. Organizations can get notified early of potential threats by reducing the mean time to detect (MTTD) and the mean time to respond (MTTR) to cyber threats.</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Reducing the impact of security breaches</a:t>
            </a:r>
            <a:r>
              <a:rPr lang="en" sz="1200">
                <a:solidFill>
                  <a:srgbClr val="24292E"/>
                </a:solidFill>
              </a:rPr>
              <a:t>: Review of logs will show certain areas of the network that may need additional security controls which can be put in place to mitigate or even stop a breach.</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Reducing costs</a:t>
            </a:r>
            <a:r>
              <a:rPr lang="en" sz="1200">
                <a:solidFill>
                  <a:srgbClr val="24292E"/>
                </a:solidFill>
              </a:rPr>
              <a:t>: One central system is used to view, monitor, and alert. Organizations can reduce costs on hardware and software.</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Better reporting, log analysis, and retention</a:t>
            </a:r>
            <a:r>
              <a:rPr lang="en" sz="1200">
                <a:solidFill>
                  <a:srgbClr val="24292E"/>
                </a:solidFill>
              </a:rPr>
              <a:t>: One system collects all of the logs and makes it easier to generate reports and analyze logs.</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IT compliance</a:t>
            </a:r>
            <a:r>
              <a:rPr lang="en" sz="1200">
                <a:solidFill>
                  <a:srgbClr val="24292E"/>
                </a:solidFill>
              </a:rPr>
              <a:t>: The depth of visibility into the logs makes its possible for organizations to see if they remain compliant.</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5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8.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8.png"/><Relationship Id="rId4"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8.png"/><Relationship Id="rId4" Type="http://schemas.openxmlformats.org/officeDocument/2006/relationships/image" Target="../media/image2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3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5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3.png"/><Relationship Id="rId6"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9.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53.png"/><Relationship Id="rId7" Type="http://schemas.openxmlformats.org/officeDocument/2006/relationships/image" Target="../media/image5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65.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7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4.png"/><Relationship Id="rId4" Type="http://schemas.openxmlformats.org/officeDocument/2006/relationships/image" Target="../media/image61.png"/><Relationship Id="rId5" Type="http://schemas.openxmlformats.org/officeDocument/2006/relationships/image" Target="../media/image7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6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image" Target="../media/image78.png"/><Relationship Id="rId6" Type="http://schemas.openxmlformats.org/officeDocument/2006/relationships/image" Target="../media/image60.png"/><Relationship Id="rId7" Type="http://schemas.openxmlformats.org/officeDocument/2006/relationships/image" Target="../media/image66.png"/><Relationship Id="rId8" Type="http://schemas.openxmlformats.org/officeDocument/2006/relationships/image" Target="../media/image8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76.png"/><Relationship Id="rId6" Type="http://schemas.openxmlformats.org/officeDocument/2006/relationships/image" Target="../media/image100.png"/><Relationship Id="rId7" Type="http://schemas.openxmlformats.org/officeDocument/2006/relationships/image" Target="../media/image88.png"/><Relationship Id="rId8" Type="http://schemas.openxmlformats.org/officeDocument/2006/relationships/image" Target="../media/image8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3.png"/><Relationship Id="rId4" Type="http://schemas.openxmlformats.org/officeDocument/2006/relationships/image" Target="../media/image73.png"/><Relationship Id="rId5" Type="http://schemas.openxmlformats.org/officeDocument/2006/relationships/image" Target="../media/image85.png"/><Relationship Id="rId6" Type="http://schemas.openxmlformats.org/officeDocument/2006/relationships/image" Target="../media/image7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77.png"/><Relationship Id="rId4" Type="http://schemas.openxmlformats.org/officeDocument/2006/relationships/image" Target="../media/image86.png"/><Relationship Id="rId9" Type="http://schemas.openxmlformats.org/officeDocument/2006/relationships/image" Target="../media/image81.png"/><Relationship Id="rId5" Type="http://schemas.openxmlformats.org/officeDocument/2006/relationships/image" Target="../media/image90.png"/><Relationship Id="rId6" Type="http://schemas.openxmlformats.org/officeDocument/2006/relationships/image" Target="../media/image79.png"/><Relationship Id="rId7" Type="http://schemas.openxmlformats.org/officeDocument/2006/relationships/image" Target="../media/image91.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94.png"/><Relationship Id="rId4" Type="http://schemas.openxmlformats.org/officeDocument/2006/relationships/image" Target="../media/image95.png"/><Relationship Id="rId9"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84.png"/><Relationship Id="rId7" Type="http://schemas.openxmlformats.org/officeDocument/2006/relationships/image" Target="../media/image97.png"/><Relationship Id="rId8" Type="http://schemas.openxmlformats.org/officeDocument/2006/relationships/image" Target="../media/image9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3.png"/><Relationship Id="rId3" Type="http://schemas.openxmlformats.org/officeDocument/2006/relationships/image" Target="../media/image12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6.png"/><Relationship Id="rId3" Type="http://schemas.openxmlformats.org/officeDocument/2006/relationships/image" Target="../media/image1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2.png"/><Relationship Id="rId4" Type="http://schemas.openxmlformats.org/officeDocument/2006/relationships/image" Target="../media/image10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2.png"/><Relationship Id="rId4" Type="http://schemas.openxmlformats.org/officeDocument/2006/relationships/image" Target="../media/image10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2.png"/><Relationship Id="rId4" Type="http://schemas.openxmlformats.org/officeDocument/2006/relationships/image" Target="../media/image10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2.png"/><Relationship Id="rId4" Type="http://schemas.openxmlformats.org/officeDocument/2006/relationships/image" Target="../media/image1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0.png"/><Relationship Id="rId3" Type="http://schemas.openxmlformats.org/officeDocument/2006/relationships/image" Target="../media/image10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2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72.png"/><Relationship Id="rId4" Type="http://schemas.openxmlformats.org/officeDocument/2006/relationships/image" Target="../media/image17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72.png"/><Relationship Id="rId4" Type="http://schemas.openxmlformats.org/officeDocument/2006/relationships/image" Target="../media/image15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217.png"/><Relationship Id="rId4" Type="http://schemas.openxmlformats.org/officeDocument/2006/relationships/image" Target="../media/image17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9.png"/><Relationship Id="rId4" Type="http://schemas.openxmlformats.org/officeDocument/2006/relationships/image" Target="../media/image10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12.png"/><Relationship Id="rId4" Type="http://schemas.openxmlformats.org/officeDocument/2006/relationships/image" Target="../media/image11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20.png"/><Relationship Id="rId4" Type="http://schemas.openxmlformats.org/officeDocument/2006/relationships/image" Target="../media/image116.png"/><Relationship Id="rId5" Type="http://schemas.openxmlformats.org/officeDocument/2006/relationships/image" Target="../media/image1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28.png"/><Relationship Id="rId4" Type="http://schemas.openxmlformats.org/officeDocument/2006/relationships/image" Target="../media/image121.png"/><Relationship Id="rId5" Type="http://schemas.openxmlformats.org/officeDocument/2006/relationships/image" Target="../media/image1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4.png"/><Relationship Id="rId4" Type="http://schemas.openxmlformats.org/officeDocument/2006/relationships/image" Target="../media/image132.png"/><Relationship Id="rId5" Type="http://schemas.openxmlformats.org/officeDocument/2006/relationships/image" Target="../media/image130.png"/><Relationship Id="rId6" Type="http://schemas.openxmlformats.org/officeDocument/2006/relationships/image" Target="../media/image1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5.png"/><Relationship Id="rId4" Type="http://schemas.openxmlformats.org/officeDocument/2006/relationships/image" Target="../media/image132.png"/><Relationship Id="rId5" Type="http://schemas.openxmlformats.org/officeDocument/2006/relationships/image" Target="../media/image126.png"/><Relationship Id="rId6" Type="http://schemas.openxmlformats.org/officeDocument/2006/relationships/image" Target="../media/image12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36.png"/><Relationship Id="rId4" Type="http://schemas.openxmlformats.org/officeDocument/2006/relationships/image" Target="../media/image131.png"/><Relationship Id="rId5" Type="http://schemas.openxmlformats.org/officeDocument/2006/relationships/image" Target="../media/image13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40.png"/><Relationship Id="rId4" Type="http://schemas.openxmlformats.org/officeDocument/2006/relationships/image" Target="../media/image144.png"/><Relationship Id="rId5" Type="http://schemas.openxmlformats.org/officeDocument/2006/relationships/image" Target="../media/image137.png"/><Relationship Id="rId6" Type="http://schemas.openxmlformats.org/officeDocument/2006/relationships/image" Target="../media/image13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42.png"/><Relationship Id="rId4" Type="http://schemas.openxmlformats.org/officeDocument/2006/relationships/image" Target="../media/image139.png"/><Relationship Id="rId5" Type="http://schemas.openxmlformats.org/officeDocument/2006/relationships/image" Target="../media/image14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 Id="rId3" Type="http://schemas.openxmlformats.org/officeDocument/2006/relationships/image" Target="../media/image150.png"/><Relationship Id="rId4" Type="http://schemas.openxmlformats.org/officeDocument/2006/relationships/image" Target="../media/image149.png"/><Relationship Id="rId5" Type="http://schemas.openxmlformats.org/officeDocument/2006/relationships/image" Target="../media/image146.png"/><Relationship Id="rId6" Type="http://schemas.openxmlformats.org/officeDocument/2006/relationships/image" Target="../media/image151.png"/><Relationship Id="rId7" Type="http://schemas.openxmlformats.org/officeDocument/2006/relationships/image" Target="../media/image14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 Id="rId3" Type="http://schemas.openxmlformats.org/officeDocument/2006/relationships/image" Target="../media/image147.png"/><Relationship Id="rId4" Type="http://schemas.openxmlformats.org/officeDocument/2006/relationships/image" Target="../media/image153.png"/><Relationship Id="rId5" Type="http://schemas.openxmlformats.org/officeDocument/2006/relationships/image" Target="../media/image176.png"/><Relationship Id="rId6" Type="http://schemas.openxmlformats.org/officeDocument/2006/relationships/image" Target="../media/image162.png"/><Relationship Id="rId7" Type="http://schemas.openxmlformats.org/officeDocument/2006/relationships/image" Target="../media/image15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64.png"/><Relationship Id="rId4" Type="http://schemas.openxmlformats.org/officeDocument/2006/relationships/image" Target="../media/image156.png"/><Relationship Id="rId5" Type="http://schemas.openxmlformats.org/officeDocument/2006/relationships/image" Target="../media/image16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 Id="rId3" Type="http://schemas.openxmlformats.org/officeDocument/2006/relationships/image" Target="../media/image163.png"/><Relationship Id="rId4" Type="http://schemas.openxmlformats.org/officeDocument/2006/relationships/image" Target="../media/image161.png"/><Relationship Id="rId5" Type="http://schemas.openxmlformats.org/officeDocument/2006/relationships/image" Target="../media/image160.png"/><Relationship Id="rId6" Type="http://schemas.openxmlformats.org/officeDocument/2006/relationships/image" Target="../media/image166.png"/><Relationship Id="rId7" Type="http://schemas.openxmlformats.org/officeDocument/2006/relationships/image" Target="../media/image159.png"/><Relationship Id="rId8" Type="http://schemas.openxmlformats.org/officeDocument/2006/relationships/image" Target="../media/image16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1.png"/><Relationship Id="rId3" Type="http://schemas.openxmlformats.org/officeDocument/2006/relationships/image" Target="../media/image169.png"/><Relationship Id="rId4" Type="http://schemas.openxmlformats.org/officeDocument/2006/relationships/image" Target="../media/image184.png"/><Relationship Id="rId5" Type="http://schemas.openxmlformats.org/officeDocument/2006/relationships/image" Target="../media/image168.png"/><Relationship Id="rId6" Type="http://schemas.openxmlformats.org/officeDocument/2006/relationships/image" Target="../media/image174.png"/><Relationship Id="rId7" Type="http://schemas.openxmlformats.org/officeDocument/2006/relationships/image" Target="../media/image175.png"/><Relationship Id="rId8" Type="http://schemas.openxmlformats.org/officeDocument/2006/relationships/image" Target="../media/image17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70.png"/><Relationship Id="rId4" Type="http://schemas.openxmlformats.org/officeDocument/2006/relationships/image" Target="../media/image193.png"/><Relationship Id="rId5" Type="http://schemas.openxmlformats.org/officeDocument/2006/relationships/image" Target="../media/image183.png"/><Relationship Id="rId6" Type="http://schemas.openxmlformats.org/officeDocument/2006/relationships/image" Target="../media/image17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0.png"/><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98.png"/><Relationship Id="rId5" Type="http://schemas.openxmlformats.org/officeDocument/2006/relationships/image" Target="../media/image181.png"/><Relationship Id="rId6" Type="http://schemas.openxmlformats.org/officeDocument/2006/relationships/image" Target="../media/image186.png"/><Relationship Id="rId7" Type="http://schemas.openxmlformats.org/officeDocument/2006/relationships/image" Target="../media/image196.png"/><Relationship Id="rId8" Type="http://schemas.openxmlformats.org/officeDocument/2006/relationships/image" Target="../media/image19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7.png"/><Relationship Id="rId3" Type="http://schemas.openxmlformats.org/officeDocument/2006/relationships/image" Target="../media/image205.png"/><Relationship Id="rId4" Type="http://schemas.openxmlformats.org/officeDocument/2006/relationships/image" Target="../media/image185.png"/><Relationship Id="rId9" Type="http://schemas.openxmlformats.org/officeDocument/2006/relationships/image" Target="../media/image199.png"/><Relationship Id="rId5" Type="http://schemas.openxmlformats.org/officeDocument/2006/relationships/image" Target="../media/image192.png"/><Relationship Id="rId6" Type="http://schemas.openxmlformats.org/officeDocument/2006/relationships/image" Target="../media/image188.png"/><Relationship Id="rId7" Type="http://schemas.openxmlformats.org/officeDocument/2006/relationships/image" Target="../media/image189.png"/><Relationship Id="rId8" Type="http://schemas.openxmlformats.org/officeDocument/2006/relationships/image" Target="../media/image19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7.png"/><Relationship Id="rId3" Type="http://schemas.openxmlformats.org/officeDocument/2006/relationships/image" Target="../media/image22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 Id="rId3" Type="http://schemas.openxmlformats.org/officeDocument/2006/relationships/image" Target="../media/image22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3.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2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2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 Id="rId3" Type="http://schemas.openxmlformats.org/officeDocument/2006/relationships/image" Target="../media/image19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2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image" Target="../media/image19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1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7.xml"/><Relationship Id="rId3" Type="http://schemas.openxmlformats.org/officeDocument/2006/relationships/image" Target="../media/image20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image" Target="../media/image2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15.png"/><Relationship Id="rId4" Type="http://schemas.openxmlformats.org/officeDocument/2006/relationships/image" Target="../media/image2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 Id="rId3" Type="http://schemas.openxmlformats.org/officeDocument/2006/relationships/image" Target="../media/image20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 Id="rId3" Type="http://schemas.openxmlformats.org/officeDocument/2006/relationships/image" Target="../media/image20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image" Target="../media/image2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image" Target="../media/image20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 Id="rId3" Type="http://schemas.openxmlformats.org/officeDocument/2006/relationships/image" Target="../media/image2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 Id="rId3" Type="http://schemas.openxmlformats.org/officeDocument/2006/relationships/image" Target="../media/image2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 Id="rId3" Type="http://schemas.openxmlformats.org/officeDocument/2006/relationships/image" Target="../media/image2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9.xml"/><Relationship Id="rId3" Type="http://schemas.openxmlformats.org/officeDocument/2006/relationships/image" Target="../media/image2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0.xml"/><Relationship Id="rId3" Type="http://schemas.openxmlformats.org/officeDocument/2006/relationships/image" Target="../media/image2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1.xml"/><Relationship Id="rId3" Type="http://schemas.openxmlformats.org/officeDocument/2006/relationships/image" Target="../media/image2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6.xml"/><Relationship Id="rId3" Type="http://schemas.openxmlformats.org/officeDocument/2006/relationships/image" Target="../media/image20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SIEMS Unit, </a:t>
            </a:r>
            <a:r>
              <a:rPr lang="en"/>
              <a:t>Day 1</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Introduction to SIEMs using </a:t>
            </a:r>
            <a:r>
              <a:rPr lang="en">
                <a:solidFill>
                  <a:srgbClr val="38761D"/>
                </a:solidFill>
              </a:rPr>
              <a:t>Splunk</a:t>
            </a:r>
            <a:endParaRPr>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112"/>
          <p:cNvSpPr txBox="1"/>
          <p:nvPr/>
        </p:nvSpPr>
        <p:spPr>
          <a:xfrm>
            <a:off x="-12300" y="2775300"/>
            <a:ext cx="9168600" cy="2181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 sz="1600">
                <a:solidFill>
                  <a:schemeClr val="dk1"/>
                </a:solidFill>
                <a:latin typeface="Roboto"/>
                <a:ea typeface="Roboto"/>
                <a:cs typeface="Roboto"/>
                <a:sym typeface="Roboto"/>
              </a:rPr>
              <a:t>Detecting Data Exfiltration: </a:t>
            </a:r>
            <a:endParaRPr b="1" sz="1600">
              <a:solidFill>
                <a:schemeClr val="dk1"/>
              </a:solidFill>
              <a:latin typeface="Roboto"/>
              <a:ea typeface="Roboto"/>
              <a:cs typeface="Roboto"/>
              <a:sym typeface="Roboto"/>
            </a:endParaRPr>
          </a:p>
          <a:p>
            <a:pPr indent="-317500" lvl="0" marL="914400" rtl="0" algn="l">
              <a:lnSpc>
                <a:spcPct val="100000"/>
              </a:lnSpc>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Detecting emails sent to persons other than </a:t>
            </a:r>
            <a:endParaRPr>
              <a:solidFill>
                <a:schemeClr val="dk1"/>
              </a:solidFill>
              <a:latin typeface="Roboto"/>
              <a:ea typeface="Roboto"/>
              <a:cs typeface="Roboto"/>
              <a:sym typeface="Roboto"/>
            </a:endParaRPr>
          </a:p>
          <a:p>
            <a:pPr indent="0" lvl="0" marL="914400" rtl="0" algn="l">
              <a:lnSpc>
                <a:spcPct val="100000"/>
              </a:lnSpc>
              <a:spcBef>
                <a:spcPts val="0"/>
              </a:spcBef>
              <a:spcAft>
                <a:spcPts val="0"/>
              </a:spcAft>
              <a:buNone/>
            </a:pPr>
            <a:r>
              <a:rPr lang="en">
                <a:solidFill>
                  <a:schemeClr val="dk1"/>
                </a:solidFill>
                <a:latin typeface="Roboto"/>
                <a:ea typeface="Roboto"/>
                <a:cs typeface="Roboto"/>
                <a:sym typeface="Roboto"/>
              </a:rPr>
              <a:t>the intended recipient.</a:t>
            </a:r>
            <a:endParaRPr>
              <a:solidFill>
                <a:schemeClr val="dk1"/>
              </a:solidFill>
              <a:latin typeface="Roboto"/>
              <a:ea typeface="Roboto"/>
              <a:cs typeface="Roboto"/>
              <a:sym typeface="Roboto"/>
            </a:endParaRPr>
          </a:p>
          <a:p>
            <a:pPr indent="-317500" lvl="0" marL="914400" rtl="0" algn="l">
              <a:lnSpc>
                <a:spcPct val="115000"/>
              </a:lnSpc>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Identifying and reporting on excessive </a:t>
            </a:r>
            <a:r>
              <a:rPr lang="en">
                <a:solidFill>
                  <a:schemeClr val="dk1"/>
                </a:solidFill>
                <a:latin typeface="Roboto Mono"/>
                <a:ea typeface="Roboto Mono"/>
                <a:cs typeface="Roboto Mono"/>
                <a:sym typeface="Roboto Mono"/>
              </a:rPr>
              <a:t>print</a:t>
            </a:r>
            <a:r>
              <a:rPr lang="en">
                <a:solidFill>
                  <a:schemeClr val="dk1"/>
                </a:solidFill>
                <a:latin typeface="Roboto"/>
                <a:ea typeface="Roboto"/>
                <a:cs typeface="Roboto"/>
                <a:sym typeface="Roboto"/>
              </a:rPr>
              <a:t> and </a:t>
            </a:r>
            <a:endParaRPr>
              <a:solidFill>
                <a:schemeClr val="dk1"/>
              </a:solidFill>
              <a:latin typeface="Roboto"/>
              <a:ea typeface="Roboto"/>
              <a:cs typeface="Roboto"/>
              <a:sym typeface="Roboto"/>
            </a:endParaRPr>
          </a:p>
          <a:p>
            <a:pPr indent="0" lvl="0" marL="914400" rtl="0" algn="l">
              <a:lnSpc>
                <a:spcPct val="150000"/>
              </a:lnSpc>
              <a:spcBef>
                <a:spcPts val="0"/>
              </a:spcBef>
              <a:spcAft>
                <a:spcPts val="0"/>
              </a:spcAft>
              <a:buNone/>
            </a:pPr>
            <a:r>
              <a:rPr lang="en">
                <a:solidFill>
                  <a:schemeClr val="dk1"/>
                </a:solidFill>
                <a:latin typeface="Roboto Mono"/>
                <a:ea typeface="Roboto Mono"/>
                <a:cs typeface="Roboto Mono"/>
                <a:sym typeface="Roboto Mono"/>
              </a:rPr>
              <a:t>send</a:t>
            </a:r>
            <a:r>
              <a:rPr lang="en">
                <a:solidFill>
                  <a:schemeClr val="dk1"/>
                </a:solidFill>
                <a:latin typeface="Roboto"/>
                <a:ea typeface="Roboto"/>
                <a:cs typeface="Roboto"/>
                <a:sym typeface="Roboto"/>
              </a:rPr>
              <a:t> alerts to trouble ticket systems.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2142" name="Google Shape;2142;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SIEMs Use-Cases</a:t>
            </a:r>
            <a:endParaRPr/>
          </a:p>
        </p:txBody>
      </p:sp>
      <p:sp>
        <p:nvSpPr>
          <p:cNvPr id="2143" name="Google Shape;2143;p112"/>
          <p:cNvSpPr txBox="1"/>
          <p:nvPr>
            <p:ph idx="1" type="subTitle"/>
          </p:nvPr>
        </p:nvSpPr>
        <p:spPr>
          <a:xfrm>
            <a:off x="0" y="675975"/>
            <a:ext cx="8446500" cy="218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400"/>
              <a:t>Security Operations Center</a:t>
            </a:r>
            <a:r>
              <a:rPr lang="en" sz="1400"/>
              <a:t> (SOC) and </a:t>
            </a:r>
            <a:r>
              <a:rPr b="1" lang="en" sz="1400"/>
              <a:t>Security Analysts</a:t>
            </a:r>
            <a:r>
              <a:rPr lang="en" sz="1400"/>
              <a:t> (SA) Teams use SIEMs to analyze data in order to detect malicious cyber attacks across devices, systems, applications and </a:t>
            </a:r>
            <a:r>
              <a:rPr lang="en" sz="1400"/>
              <a:t>network</a:t>
            </a:r>
            <a:r>
              <a:rPr lang="en" sz="1400"/>
              <a:t> </a:t>
            </a:r>
            <a:r>
              <a:rPr lang="en" sz="1400"/>
              <a:t>infrastructures</a:t>
            </a:r>
            <a:r>
              <a:rPr lang="en" sz="1400"/>
              <a:t>. In this context, SIEMs are used for:</a:t>
            </a:r>
            <a:endParaRPr sz="1400"/>
          </a:p>
        </p:txBody>
      </p:sp>
      <p:sp>
        <p:nvSpPr>
          <p:cNvPr id="2144" name="Google Shape;2144;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5" name="Google Shape;2145;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6" name="Google Shape;2146;p112"/>
          <p:cNvSpPr txBox="1"/>
          <p:nvPr>
            <p:ph idx="3" type="body"/>
          </p:nvPr>
        </p:nvSpPr>
        <p:spPr>
          <a:xfrm>
            <a:off x="0" y="1505650"/>
            <a:ext cx="9144000" cy="112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Threat Hunting:</a:t>
            </a:r>
            <a:endParaRPr b="1" sz="1600"/>
          </a:p>
          <a:p>
            <a:pPr indent="-317500" lvl="0" marL="457200" rtl="0" algn="l">
              <a:lnSpc>
                <a:spcPct val="150000"/>
              </a:lnSpc>
              <a:spcBef>
                <a:spcPts val="800"/>
              </a:spcBef>
              <a:spcAft>
                <a:spcPts val="0"/>
              </a:spcAft>
              <a:buSzPts val="1400"/>
              <a:buChar char="●"/>
            </a:pPr>
            <a:r>
              <a:rPr lang="en"/>
              <a:t>D</a:t>
            </a:r>
            <a:r>
              <a:rPr lang="en"/>
              <a:t>eveloping and testing a hypothesis by exploring logs and searching data for security patterns </a:t>
            </a:r>
            <a:r>
              <a:rPr lang="en"/>
              <a:t>similar</a:t>
            </a:r>
            <a:r>
              <a:rPr lang="en"/>
              <a:t> to current incidents.</a:t>
            </a:r>
            <a:endParaRPr/>
          </a:p>
          <a:p>
            <a:pPr indent="-317500" lvl="0" marL="457200" rtl="0" algn="l">
              <a:lnSpc>
                <a:spcPct val="150000"/>
              </a:lnSpc>
              <a:spcBef>
                <a:spcPts val="0"/>
              </a:spcBef>
              <a:spcAft>
                <a:spcPts val="0"/>
              </a:spcAft>
              <a:buSzPts val="1400"/>
              <a:buChar char="●"/>
            </a:pPr>
            <a:r>
              <a:rPr lang="en"/>
              <a:t>Searching data for security patterns </a:t>
            </a:r>
            <a:r>
              <a:rPr lang="en"/>
              <a:t>similar</a:t>
            </a:r>
            <a:r>
              <a:rPr lang="en"/>
              <a:t> to a current security incident. </a:t>
            </a:r>
            <a:endParaRPr/>
          </a:p>
          <a:p>
            <a:pPr indent="0" lvl="0" marL="0" rtl="0" algn="l">
              <a:spcBef>
                <a:spcPts val="800"/>
              </a:spcBef>
              <a:spcAft>
                <a:spcPts val="800"/>
              </a:spcAft>
              <a:buNone/>
            </a:pPr>
            <a:r>
              <a:t/>
            </a:r>
            <a:endParaRPr/>
          </a:p>
        </p:txBody>
      </p:sp>
      <p:pic>
        <p:nvPicPr>
          <p:cNvPr id="2147" name="Google Shape;2147;p112"/>
          <p:cNvPicPr preferRelativeResize="0"/>
          <p:nvPr/>
        </p:nvPicPr>
        <p:blipFill>
          <a:blip r:embed="rId3">
            <a:alphaModFix/>
          </a:blip>
          <a:stretch>
            <a:fillRect/>
          </a:stretch>
        </p:blipFill>
        <p:spPr>
          <a:xfrm>
            <a:off x="5105549" y="3007062"/>
            <a:ext cx="3831251" cy="1800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sp>
        <p:nvSpPr>
          <p:cNvPr id="2152" name="Google Shape;2152;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SIEMs Use-Cases</a:t>
            </a:r>
            <a:endParaRPr/>
          </a:p>
        </p:txBody>
      </p:sp>
      <p:sp>
        <p:nvSpPr>
          <p:cNvPr id="2153" name="Google Shape;2153;p113"/>
          <p:cNvSpPr txBox="1"/>
          <p:nvPr>
            <p:ph idx="1" type="subTitle"/>
          </p:nvPr>
        </p:nvSpPr>
        <p:spPr>
          <a:xfrm>
            <a:off x="0" y="642350"/>
            <a:ext cx="8446500" cy="2035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400">
                <a:solidFill>
                  <a:schemeClr val="dk1"/>
                </a:solidFill>
              </a:rPr>
              <a:t>Security Operations Center</a:t>
            </a:r>
            <a:r>
              <a:rPr lang="en" sz="1400">
                <a:solidFill>
                  <a:schemeClr val="dk1"/>
                </a:solidFill>
              </a:rPr>
              <a:t> (SOC) and </a:t>
            </a:r>
            <a:r>
              <a:rPr b="1" lang="en" sz="1400">
                <a:solidFill>
                  <a:schemeClr val="dk1"/>
                </a:solidFill>
              </a:rPr>
              <a:t>Security Analysts</a:t>
            </a:r>
            <a:r>
              <a:rPr lang="en" sz="1400">
                <a:solidFill>
                  <a:schemeClr val="dk1"/>
                </a:solidFill>
              </a:rPr>
              <a:t> (SA) Teams use SIEMs to analyze data in order to detect malicious cyber attacks across devices, systems, applications and network infrastructures. In this context, SIEMs are used for:</a:t>
            </a:r>
            <a:r>
              <a:rPr lang="en" sz="1400"/>
              <a:t> </a:t>
            </a:r>
            <a:endParaRPr sz="1400"/>
          </a:p>
        </p:txBody>
      </p:sp>
      <p:sp>
        <p:nvSpPr>
          <p:cNvPr id="2154" name="Google Shape;215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5" name="Google Shape;215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6" name="Google Shape;2156;p113"/>
          <p:cNvSpPr txBox="1"/>
          <p:nvPr>
            <p:ph idx="3" type="body"/>
          </p:nvPr>
        </p:nvSpPr>
        <p:spPr>
          <a:xfrm>
            <a:off x="0" y="1505650"/>
            <a:ext cx="9144000" cy="292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Internet of Things (IoT) Security</a:t>
            </a:r>
            <a:endParaRPr b="1" sz="1600"/>
          </a:p>
          <a:p>
            <a:pPr indent="-317500" lvl="0" marL="457200" rtl="0" algn="l">
              <a:lnSpc>
                <a:spcPct val="150000"/>
              </a:lnSpc>
              <a:spcBef>
                <a:spcPts val="800"/>
              </a:spcBef>
              <a:spcAft>
                <a:spcPts val="0"/>
              </a:spcAft>
              <a:buSzPts val="1400"/>
              <a:buChar char="●"/>
            </a:pPr>
            <a:r>
              <a:rPr lang="en"/>
              <a:t>Identifying unusual traffic that results in Denial of Service (DoS) attacks. </a:t>
            </a:r>
            <a:endParaRPr/>
          </a:p>
          <a:p>
            <a:pPr indent="-317500" lvl="0" marL="457200" rtl="0" algn="l">
              <a:lnSpc>
                <a:spcPct val="150000"/>
              </a:lnSpc>
              <a:spcBef>
                <a:spcPts val="0"/>
              </a:spcBef>
              <a:spcAft>
                <a:spcPts val="0"/>
              </a:spcAft>
              <a:buSzPts val="1400"/>
              <a:buChar char="●"/>
            </a:pPr>
            <a:r>
              <a:rPr lang="en"/>
              <a:t>Identifying suspicious behavior on devices. </a:t>
            </a:r>
            <a:endParaRPr/>
          </a:p>
          <a:p>
            <a:pPr indent="0" lvl="0" marL="0" rtl="0" algn="l">
              <a:spcBef>
                <a:spcPts val="800"/>
              </a:spcBef>
              <a:spcAft>
                <a:spcPts val="0"/>
              </a:spcAft>
              <a:buNone/>
            </a:pPr>
            <a:r>
              <a:rPr b="1" lang="en" sz="1600"/>
              <a:t>Privileged Access Abuse</a:t>
            </a:r>
            <a:endParaRPr b="1" sz="1600"/>
          </a:p>
          <a:p>
            <a:pPr indent="-317500" lvl="0" marL="457200" rtl="0" algn="l">
              <a:lnSpc>
                <a:spcPct val="150000"/>
              </a:lnSpc>
              <a:spcBef>
                <a:spcPts val="800"/>
              </a:spcBef>
              <a:spcAft>
                <a:spcPts val="0"/>
              </a:spcAft>
              <a:buSzPts val="1400"/>
              <a:buChar char="●"/>
            </a:pPr>
            <a:r>
              <a:rPr lang="en"/>
              <a:t>Monitoring suspicious access to sensitive data. </a:t>
            </a:r>
            <a:endParaRPr/>
          </a:p>
          <a:p>
            <a:pPr indent="-317500" lvl="0" marL="457200" rtl="0" algn="l">
              <a:lnSpc>
                <a:spcPct val="100000"/>
              </a:lnSpc>
              <a:spcBef>
                <a:spcPts val="0"/>
              </a:spcBef>
              <a:spcAft>
                <a:spcPts val="0"/>
              </a:spcAft>
              <a:buSzPts val="1400"/>
              <a:buChar char="●"/>
            </a:pPr>
            <a:r>
              <a:rPr lang="en"/>
              <a:t>Reporting on users that are accessing data outside </a:t>
            </a:r>
            <a:endParaRPr/>
          </a:p>
          <a:p>
            <a:pPr indent="0" lvl="0" marL="457200" rtl="0" algn="l">
              <a:lnSpc>
                <a:spcPct val="100000"/>
              </a:lnSpc>
              <a:spcBef>
                <a:spcPts val="0"/>
              </a:spcBef>
              <a:spcAft>
                <a:spcPts val="0"/>
              </a:spcAft>
              <a:buNone/>
            </a:pPr>
            <a:r>
              <a:rPr lang="en"/>
              <a:t>their regular profile.</a:t>
            </a:r>
            <a:endParaRPr/>
          </a:p>
          <a:p>
            <a:pPr indent="-317500" lvl="0" marL="457200" rtl="0" algn="l">
              <a:lnSpc>
                <a:spcPct val="150000"/>
              </a:lnSpc>
              <a:spcBef>
                <a:spcPts val="800"/>
              </a:spcBef>
              <a:spcAft>
                <a:spcPts val="0"/>
              </a:spcAft>
              <a:buSzPts val="1400"/>
              <a:buChar char="●"/>
            </a:pPr>
            <a:r>
              <a:rPr lang="en"/>
              <a:t>Reporting on activity of terminated user accounts.</a:t>
            </a:r>
            <a:endParaRPr/>
          </a:p>
        </p:txBody>
      </p:sp>
      <p:pic>
        <p:nvPicPr>
          <p:cNvPr id="2157" name="Google Shape;2157;p113"/>
          <p:cNvPicPr preferRelativeResize="0"/>
          <p:nvPr/>
        </p:nvPicPr>
        <p:blipFill>
          <a:blip r:embed="rId3">
            <a:alphaModFix/>
          </a:blip>
          <a:stretch>
            <a:fillRect/>
          </a:stretch>
        </p:blipFill>
        <p:spPr>
          <a:xfrm>
            <a:off x="5072625" y="2986300"/>
            <a:ext cx="3843300" cy="180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1" name="Shape 2161"/>
        <p:cNvGrpSpPr/>
        <p:nvPr/>
      </p:nvGrpSpPr>
      <p:grpSpPr>
        <a:xfrm>
          <a:off x="0" y="0"/>
          <a:ext cx="0" cy="0"/>
          <a:chOff x="0" y="0"/>
          <a:chExt cx="0" cy="0"/>
        </a:xfrm>
      </p:grpSpPr>
      <p:sp>
        <p:nvSpPr>
          <p:cNvPr id="2162" name="Google Shape;2162;p114"/>
          <p:cNvSpPr txBox="1"/>
          <p:nvPr>
            <p:ph type="title"/>
          </p:nvPr>
        </p:nvSpPr>
        <p:spPr>
          <a:xfrm>
            <a:off x="2517600" y="1092350"/>
            <a:ext cx="5770200" cy="24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2400">
                <a:solidFill>
                  <a:schemeClr val="dk1"/>
                </a:solidFill>
              </a:rPr>
              <a:t>SIEMS is not one single application…</a:t>
            </a:r>
            <a:endParaRPr i="1" sz="2400">
              <a:solidFill>
                <a:schemeClr val="dk1"/>
              </a:solidFill>
            </a:endParaRPr>
          </a:p>
          <a:p>
            <a:pPr indent="0" lvl="0" marL="0" rtl="0" algn="l">
              <a:spcBef>
                <a:spcPts val="0"/>
              </a:spcBef>
              <a:spcAft>
                <a:spcPts val="0"/>
              </a:spcAft>
              <a:buClr>
                <a:schemeClr val="dk1"/>
              </a:buClr>
              <a:buSzPts val="1100"/>
              <a:buFont typeface="Arial"/>
              <a:buNone/>
            </a:pPr>
            <a:r>
              <a:t/>
            </a:r>
            <a:endParaRPr i="1" sz="2400">
              <a:solidFill>
                <a:schemeClr val="dk1"/>
              </a:solidFill>
            </a:endParaRPr>
          </a:p>
          <a:p>
            <a:pPr indent="0" lvl="0" marL="0" rtl="0" algn="l">
              <a:spcBef>
                <a:spcPts val="0"/>
              </a:spcBef>
              <a:spcAft>
                <a:spcPts val="0"/>
              </a:spcAft>
              <a:buClr>
                <a:schemeClr val="dk1"/>
              </a:buClr>
              <a:buSzPts val="1100"/>
              <a:buFont typeface="Arial"/>
              <a:buNone/>
            </a:pPr>
            <a:r>
              <a:rPr i="1" lang="en" sz="2400">
                <a:solidFill>
                  <a:schemeClr val="dk1"/>
                </a:solidFill>
              </a:rPr>
              <a:t>Like Linux distributions, SIEMS are a class of tools that come in a variety of products and vendors depending on a user’s specific need. </a:t>
            </a:r>
            <a:endParaRPr i="1" sz="2400"/>
          </a:p>
          <a:p>
            <a:pPr indent="0" lvl="0" marL="0" rtl="0" algn="l">
              <a:spcBef>
                <a:spcPts val="0"/>
              </a:spcBef>
              <a:spcAft>
                <a:spcPts val="0"/>
              </a:spcAft>
              <a:buNone/>
            </a:pPr>
            <a:r>
              <a:t/>
            </a:r>
            <a:endParaRPr i="1" sz="2400"/>
          </a:p>
          <a:p>
            <a:pPr indent="0" lvl="0" marL="0" rtl="0" algn="l">
              <a:spcBef>
                <a:spcPts val="0"/>
              </a:spcBef>
              <a:spcAft>
                <a:spcPts val="0"/>
              </a:spcAft>
              <a:buNone/>
            </a:pPr>
            <a:r>
              <a:t/>
            </a:r>
            <a:endParaRPr i="1" sz="2400"/>
          </a:p>
          <a:p>
            <a:pPr indent="0" lvl="0" marL="0" rtl="0" algn="l">
              <a:spcBef>
                <a:spcPts val="0"/>
              </a:spcBef>
              <a:spcAft>
                <a:spcPts val="0"/>
              </a:spcAft>
              <a:buNone/>
            </a:pPr>
            <a:r>
              <a:t/>
            </a:r>
            <a:endParaRPr i="1" sz="1800"/>
          </a:p>
          <a:p>
            <a:pPr indent="0" lvl="0" marL="0" rtl="0" algn="l">
              <a:spcBef>
                <a:spcPts val="0"/>
              </a:spcBef>
              <a:spcAft>
                <a:spcPts val="0"/>
              </a:spcAft>
              <a:buNone/>
            </a:pPr>
            <a:r>
              <a:rPr i="1" lang="en" sz="1800"/>
              <a:t> </a:t>
            </a:r>
            <a:endParaRPr i="1" sz="1800"/>
          </a:p>
          <a:p>
            <a:pPr indent="0" lvl="0" marL="0" rtl="0" algn="l">
              <a:spcBef>
                <a:spcPts val="0"/>
              </a:spcBef>
              <a:spcAft>
                <a:spcPts val="0"/>
              </a:spcAft>
              <a:buNone/>
            </a:pPr>
            <a:r>
              <a:t/>
            </a:r>
            <a:endParaRPr i="1" sz="2400"/>
          </a:p>
          <a:p>
            <a:pPr indent="0" lvl="0" marL="0" rtl="0" algn="l">
              <a:spcBef>
                <a:spcPts val="0"/>
              </a:spcBef>
              <a:spcAft>
                <a:spcPts val="0"/>
              </a:spcAft>
              <a:buNone/>
            </a:pPr>
            <a:r>
              <a:rPr i="1" lang="en" sz="2400"/>
              <a:t> </a:t>
            </a:r>
            <a:endParaRPr i="1" sz="2400"/>
          </a:p>
        </p:txBody>
      </p:sp>
      <p:sp>
        <p:nvSpPr>
          <p:cNvPr id="2163" name="Google Shape;2163;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4" name="Google Shape;2164;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8" name="Shape 2168"/>
        <p:cNvGrpSpPr/>
        <p:nvPr/>
      </p:nvGrpSpPr>
      <p:grpSpPr>
        <a:xfrm>
          <a:off x="0" y="0"/>
          <a:ext cx="0" cy="0"/>
          <a:chOff x="0" y="0"/>
          <a:chExt cx="0" cy="0"/>
        </a:xfrm>
      </p:grpSpPr>
      <p:sp>
        <p:nvSpPr>
          <p:cNvPr id="2169" name="Google Shape;2169;p11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170" name="Google Shape;217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71" name="Google Shape;2171;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2" name="Google Shape;2172;p11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Student Activity</a:t>
            </a:r>
            <a:r>
              <a:rPr lang="en"/>
              <a:t>: SIEM Vendor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research other SIEM vendor options.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         Although we’ll focus on Splunk, it is important to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         familiarize yourself with a variety of SIEM products  </a:t>
            </a:r>
            <a:endParaRPr sz="1800">
              <a:latin typeface="Roboto Light"/>
              <a:ea typeface="Roboto Light"/>
              <a:cs typeface="Roboto Light"/>
              <a:sym typeface="Roboto Light"/>
            </a:endParaRPr>
          </a:p>
          <a:p>
            <a:pPr indent="457200" lvl="0" marL="0" rtl="0" algn="l">
              <a:spcBef>
                <a:spcPts val="0"/>
              </a:spcBef>
              <a:spcAft>
                <a:spcPts val="0"/>
              </a:spcAft>
              <a:buNone/>
            </a:pPr>
            <a:r>
              <a:rPr lang="en" sz="1800">
                <a:latin typeface="Roboto Light"/>
                <a:ea typeface="Roboto Light"/>
                <a:cs typeface="Roboto Light"/>
                <a:sym typeface="Roboto Light"/>
              </a:rPr>
              <a:t>and vendors. </a:t>
            </a:r>
            <a:endParaRPr sz="1800">
              <a:latin typeface="Roboto Light"/>
              <a:ea typeface="Roboto Light"/>
              <a:cs typeface="Roboto Light"/>
              <a:sym typeface="Roboto Light"/>
            </a:endParaRPr>
          </a:p>
        </p:txBody>
      </p:sp>
      <p:pic>
        <p:nvPicPr>
          <p:cNvPr id="2173" name="Google Shape;2173;p115"/>
          <p:cNvPicPr preferRelativeResize="0"/>
          <p:nvPr/>
        </p:nvPicPr>
        <p:blipFill>
          <a:blip r:embed="rId3">
            <a:alphaModFix/>
          </a:blip>
          <a:stretch>
            <a:fillRect/>
          </a:stretch>
        </p:blipFill>
        <p:spPr>
          <a:xfrm>
            <a:off x="2660950" y="2598850"/>
            <a:ext cx="634500" cy="63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a:ea typeface="Roboto"/>
                <a:cs typeface="Roboto"/>
                <a:sym typeface="Roboto"/>
              </a:rPr>
              <a:t>SIEM Vendor Research </a:t>
            </a:r>
            <a:endParaRPr>
              <a:latin typeface="Roboto"/>
              <a:ea typeface="Roboto"/>
              <a:cs typeface="Roboto"/>
              <a:sym typeface="Roboto"/>
            </a:endParaRPr>
          </a:p>
        </p:txBody>
      </p:sp>
      <p:sp>
        <p:nvSpPr>
          <p:cNvPr id="2179" name="Google Shape;2179;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Instructions:</a:t>
            </a:r>
            <a:endParaRPr>
              <a:latin typeface="Roboto Medium"/>
              <a:ea typeface="Roboto Medium"/>
              <a:cs typeface="Roboto Medium"/>
              <a:sym typeface="Roboto Medium"/>
            </a:endParaRPr>
          </a:p>
        </p:txBody>
      </p:sp>
      <p:sp>
        <p:nvSpPr>
          <p:cNvPr id="2180" name="Google Shape;2180;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81" name="Google Shape;2181;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2" name="Google Shape;2182;p11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15000"/>
              </a:lnSpc>
              <a:spcBef>
                <a:spcPts val="0"/>
              </a:spcBef>
              <a:spcAft>
                <a:spcPts val="0"/>
              </a:spcAft>
              <a:buSzPts val="1800"/>
              <a:buAutoNum type="arabicPeriod"/>
            </a:pPr>
            <a:r>
              <a:rPr lang="en" sz="1800"/>
              <a:t>Break out into groups of 2-3 students.</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en" sz="1800"/>
              <a:t>Using Google, research 3-5  SIEM vendors (besides Splunk).</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en" sz="1800"/>
              <a:t>List the following information:</a:t>
            </a:r>
            <a:endParaRPr sz="1800"/>
          </a:p>
          <a:p>
            <a:pPr indent="0" lvl="0" marL="0" rtl="0" algn="l">
              <a:lnSpc>
                <a:spcPct val="115000"/>
              </a:lnSpc>
              <a:spcBef>
                <a:spcPts val="0"/>
              </a:spcBef>
              <a:spcAft>
                <a:spcPts val="0"/>
              </a:spcAft>
              <a:buClr>
                <a:schemeClr val="dk1"/>
              </a:buClr>
              <a:buSzPts val="1100"/>
              <a:buFont typeface="Arial"/>
              <a:buNone/>
            </a:pPr>
            <a:r>
              <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 	 - Company Name</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 	 - Product Name</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  	- Capabilities (Advantages/Disadvantages)</a:t>
            </a:r>
            <a:endParaRPr sz="1800">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spcBef>
                <a:spcPts val="0"/>
              </a:spcBef>
              <a:spcAft>
                <a:spcPts val="8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6" name="Shape 2186"/>
        <p:cNvGrpSpPr/>
        <p:nvPr/>
      </p:nvGrpSpPr>
      <p:grpSpPr>
        <a:xfrm>
          <a:off x="0" y="0"/>
          <a:ext cx="0" cy="0"/>
          <a:chOff x="0" y="0"/>
          <a:chExt cx="0" cy="0"/>
        </a:xfrm>
      </p:grpSpPr>
      <p:sp>
        <p:nvSpPr>
          <p:cNvPr id="2187" name="Google Shape;2187;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 Vendor Research Review</a:t>
            </a:r>
            <a:endParaRPr/>
          </a:p>
        </p:txBody>
      </p:sp>
      <p:sp>
        <p:nvSpPr>
          <p:cNvPr id="2188" name="Google Shape;2188;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89" name="Google Shape;2189;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90" name="Google Shape;2190;p117"/>
          <p:cNvGraphicFramePr/>
          <p:nvPr/>
        </p:nvGraphicFramePr>
        <p:xfrm>
          <a:off x="1488963" y="1337930"/>
          <a:ext cx="3000000" cy="3000000"/>
        </p:xfrm>
        <a:graphic>
          <a:graphicData uri="http://schemas.openxmlformats.org/drawingml/2006/table">
            <a:tbl>
              <a:tblPr>
                <a:noFill/>
                <a:tableStyleId>{964954CB-286B-4B8E-BDA1-B41CDC137717}</a:tableStyleId>
              </a:tblPr>
              <a:tblGrid>
                <a:gridCol w="889850"/>
                <a:gridCol w="889850"/>
                <a:gridCol w="889850"/>
                <a:gridCol w="889850"/>
                <a:gridCol w="889850"/>
                <a:gridCol w="889850"/>
                <a:gridCol w="889850"/>
                <a:gridCol w="889850"/>
              </a:tblGrid>
              <a:tr h="304950">
                <a:tc>
                  <a:txBody>
                    <a:bodyPr>
                      <a:noAutofit/>
                    </a:bodyPr>
                    <a:lstStyle/>
                    <a:p>
                      <a:pPr indent="0" lvl="0" marL="0" rtl="0" algn="ctr">
                        <a:spcBef>
                          <a:spcPts val="0"/>
                        </a:spcBef>
                        <a:spcAft>
                          <a:spcPts val="0"/>
                        </a:spcAft>
                        <a:buNone/>
                      </a:pPr>
                      <a:r>
                        <a:rPr lang="en" sz="1000">
                          <a:latin typeface="Roboto"/>
                          <a:ea typeface="Roboto"/>
                          <a:cs typeface="Roboto"/>
                          <a:sym typeface="Roboto"/>
                        </a:rPr>
                        <a:t>Threats </a:t>
                      </a:r>
                      <a:endParaRPr sz="10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Blocked</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Sources </a:t>
                      </a:r>
                      <a:endParaRPr sz="10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Ingested</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Performance</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Value</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Implementation</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Management</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Support</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noAutofit/>
                    </a:bodyPr>
                    <a:lstStyle/>
                    <a:p>
                      <a:pPr indent="0" lvl="0" marL="0" rtl="0" algn="ctr">
                        <a:spcBef>
                          <a:spcPts val="0"/>
                        </a:spcBef>
                        <a:spcAft>
                          <a:spcPts val="0"/>
                        </a:spcAft>
                        <a:buNone/>
                      </a:pPr>
                      <a:r>
                        <a:rPr lang="en" sz="1000">
                          <a:latin typeface="Roboto"/>
                          <a:ea typeface="Roboto"/>
                          <a:cs typeface="Roboto"/>
                          <a:sym typeface="Roboto"/>
                        </a:rPr>
                        <a:t>Scalability</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r>
              <a:tr h="304950">
                <a:tc>
                  <a:txBody>
                    <a:bodyPr>
                      <a:noAutofit/>
                    </a:bodyPr>
                    <a:lstStyle/>
                    <a:p>
                      <a:pPr indent="0" lvl="0" marL="0" rtl="0" algn="ctr">
                        <a:spcBef>
                          <a:spcPts val="0"/>
                        </a:spcBef>
                        <a:spcAft>
                          <a:spcPts val="0"/>
                        </a:spcAft>
                        <a:buNone/>
                      </a:pPr>
                      <a:r>
                        <a:rPr lang="en" sz="1800">
                          <a:solidFill>
                            <a:srgbClr val="073763"/>
                          </a:solidFill>
                          <a:latin typeface="Roboto Medium"/>
                          <a:ea typeface="Roboto Medium"/>
                          <a:cs typeface="Roboto Medium"/>
                          <a:sym typeface="Roboto Medium"/>
                        </a:rPr>
                        <a:t>••••</a:t>
                      </a:r>
                      <a:endParaRPr sz="1800">
                        <a:solidFill>
                          <a:srgbClr val="073763"/>
                        </a:solidFill>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solidFill>
                          <a:srgbClr val="3D85C6"/>
                        </a:solidFill>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solidFill>
                          <a:srgbClr val="9FC5E8"/>
                        </a:solidFill>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cxnSp>
        <p:nvCxnSpPr>
          <p:cNvPr id="2191" name="Google Shape;2191;p117"/>
          <p:cNvCxnSpPr/>
          <p:nvPr/>
        </p:nvCxnSpPr>
        <p:spPr>
          <a:xfrm rot="10800000">
            <a:off x="265275" y="19478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2" name="Google Shape;2192;p117"/>
          <p:cNvCxnSpPr/>
          <p:nvPr/>
        </p:nvCxnSpPr>
        <p:spPr>
          <a:xfrm rot="10800000">
            <a:off x="265275" y="225277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3" name="Google Shape;2193;p117"/>
          <p:cNvCxnSpPr/>
          <p:nvPr/>
        </p:nvCxnSpPr>
        <p:spPr>
          <a:xfrm rot="10800000">
            <a:off x="265275" y="25577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4" name="Google Shape;2194;p117"/>
          <p:cNvCxnSpPr/>
          <p:nvPr/>
        </p:nvCxnSpPr>
        <p:spPr>
          <a:xfrm rot="10800000">
            <a:off x="265275" y="286267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5" name="Google Shape;2195;p117"/>
          <p:cNvCxnSpPr/>
          <p:nvPr/>
        </p:nvCxnSpPr>
        <p:spPr>
          <a:xfrm rot="10800000">
            <a:off x="265275" y="31676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6" name="Google Shape;2196;p117"/>
          <p:cNvCxnSpPr/>
          <p:nvPr/>
        </p:nvCxnSpPr>
        <p:spPr>
          <a:xfrm rot="10800000">
            <a:off x="265275" y="347257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7" name="Google Shape;2197;p117"/>
          <p:cNvCxnSpPr/>
          <p:nvPr/>
        </p:nvCxnSpPr>
        <p:spPr>
          <a:xfrm rot="10800000">
            <a:off x="265275" y="37775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8" name="Google Shape;2198;p117"/>
          <p:cNvCxnSpPr/>
          <p:nvPr/>
        </p:nvCxnSpPr>
        <p:spPr>
          <a:xfrm rot="10800000">
            <a:off x="265275" y="408247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9" name="Google Shape;2199;p117"/>
          <p:cNvCxnSpPr/>
          <p:nvPr/>
        </p:nvCxnSpPr>
        <p:spPr>
          <a:xfrm rot="10800000">
            <a:off x="265275" y="43874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200" name="Google Shape;2200;p117"/>
          <p:cNvCxnSpPr/>
          <p:nvPr/>
        </p:nvCxnSpPr>
        <p:spPr>
          <a:xfrm rot="10800000">
            <a:off x="265275" y="4692375"/>
            <a:ext cx="1223700" cy="0"/>
          </a:xfrm>
          <a:prstGeom prst="straightConnector1">
            <a:avLst/>
          </a:prstGeom>
          <a:noFill/>
          <a:ln cap="flat" cmpd="sng" w="9525">
            <a:solidFill>
              <a:schemeClr val="dk2"/>
            </a:solidFill>
            <a:prstDash val="solid"/>
            <a:round/>
            <a:headEnd len="med" w="med" type="none"/>
            <a:tailEnd len="med" w="med" type="none"/>
          </a:ln>
        </p:spPr>
      </p:cxnSp>
      <p:sp>
        <p:nvSpPr>
          <p:cNvPr id="2201" name="Google Shape;2201;p117"/>
          <p:cNvSpPr txBox="1"/>
          <p:nvPr/>
        </p:nvSpPr>
        <p:spPr>
          <a:xfrm>
            <a:off x="265275" y="1612250"/>
            <a:ext cx="12237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a:t>
            </a:r>
            <a:r>
              <a:rPr lang="en">
                <a:latin typeface="Helvetica Neue"/>
                <a:ea typeface="Helvetica Neue"/>
                <a:cs typeface="Helvetica Neue"/>
                <a:sym typeface="Helvetica Neue"/>
              </a:rPr>
              <a:t>plunk </a:t>
            </a:r>
            <a:r>
              <a:rPr b="1" lang="en">
                <a:solidFill>
                  <a:srgbClr val="6AA84F"/>
                </a:solidFill>
                <a:latin typeface="Helvetica Neue"/>
                <a:ea typeface="Helvetica Neue"/>
                <a:cs typeface="Helvetica Neue"/>
                <a:sym typeface="Helvetica Neue"/>
              </a:rPr>
              <a:t>&gt;</a:t>
            </a:r>
            <a:r>
              <a:rPr lang="en">
                <a:latin typeface="Helvetica Neue"/>
                <a:ea typeface="Helvetica Neue"/>
                <a:cs typeface="Helvetica Neue"/>
                <a:sym typeface="Helvetica Neue"/>
              </a:rPr>
              <a:t> </a:t>
            </a:r>
            <a:r>
              <a:rPr lang="en">
                <a:latin typeface="Roboto"/>
                <a:ea typeface="Roboto"/>
                <a:cs typeface="Roboto"/>
                <a:sym typeface="Roboto"/>
              </a:rPr>
              <a:t>ES</a:t>
            </a:r>
            <a:endParaRPr>
              <a:latin typeface="Roboto"/>
              <a:ea typeface="Roboto"/>
              <a:cs typeface="Roboto"/>
              <a:sym typeface="Roboto"/>
            </a:endParaRPr>
          </a:p>
        </p:txBody>
      </p:sp>
      <p:sp>
        <p:nvSpPr>
          <p:cNvPr id="2202" name="Google Shape;2202;p117"/>
          <p:cNvSpPr txBox="1"/>
          <p:nvPr/>
        </p:nvSpPr>
        <p:spPr>
          <a:xfrm>
            <a:off x="265275" y="1917075"/>
            <a:ext cx="12237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73763"/>
                </a:solidFill>
                <a:latin typeface="Comfortaa Regular"/>
                <a:ea typeface="Comfortaa Regular"/>
                <a:cs typeface="Comfortaa Regular"/>
                <a:sym typeface="Comfortaa Regular"/>
              </a:rPr>
              <a:t>Log</a:t>
            </a:r>
            <a:r>
              <a:rPr lang="en" sz="1200">
                <a:solidFill>
                  <a:srgbClr val="3D85C6"/>
                </a:solidFill>
                <a:latin typeface="Comfortaa Regular"/>
                <a:ea typeface="Comfortaa Regular"/>
                <a:cs typeface="Comfortaa Regular"/>
                <a:sym typeface="Comfortaa Regular"/>
              </a:rPr>
              <a:t>Rhythm</a:t>
            </a:r>
            <a:endParaRPr sz="1200">
              <a:solidFill>
                <a:srgbClr val="3D85C6"/>
              </a:solidFill>
              <a:latin typeface="Comfortaa Regular"/>
              <a:ea typeface="Comfortaa Regular"/>
              <a:cs typeface="Comfortaa Regular"/>
              <a:sym typeface="Comfortaa Regular"/>
            </a:endParaRPr>
          </a:p>
        </p:txBody>
      </p:sp>
      <p:sp>
        <p:nvSpPr>
          <p:cNvPr id="2203" name="Google Shape;2203;p117"/>
          <p:cNvSpPr txBox="1"/>
          <p:nvPr/>
        </p:nvSpPr>
        <p:spPr>
          <a:xfrm>
            <a:off x="265275" y="2237463"/>
            <a:ext cx="12237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AA84F"/>
                </a:solidFill>
                <a:latin typeface="Montserrat SemiBold"/>
                <a:ea typeface="Montserrat SemiBold"/>
                <a:cs typeface="Montserrat SemiBold"/>
                <a:sym typeface="Montserrat SemiBold"/>
              </a:rPr>
              <a:t>ALIEN VAULT</a:t>
            </a:r>
            <a:endParaRPr sz="1200">
              <a:solidFill>
                <a:srgbClr val="6AA84F"/>
              </a:solidFill>
              <a:latin typeface="Montserrat SemiBold"/>
              <a:ea typeface="Montserrat SemiBold"/>
              <a:cs typeface="Montserrat SemiBold"/>
              <a:sym typeface="Montserrat SemiBold"/>
            </a:endParaRPr>
          </a:p>
        </p:txBody>
      </p:sp>
      <p:sp>
        <p:nvSpPr>
          <p:cNvPr id="2204" name="Google Shape;2204;p117"/>
          <p:cNvSpPr txBox="1"/>
          <p:nvPr/>
        </p:nvSpPr>
        <p:spPr>
          <a:xfrm>
            <a:off x="341750" y="2604525"/>
            <a:ext cx="4230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3C78D8"/>
                </a:solidFill>
                <a:latin typeface="Montserrat SemiBold"/>
                <a:ea typeface="Montserrat SemiBold"/>
                <a:cs typeface="Montserrat SemiBold"/>
                <a:sym typeface="Montserrat SemiBold"/>
              </a:rPr>
              <a:t>MICRO</a:t>
            </a:r>
            <a:endParaRPr sz="800">
              <a:solidFill>
                <a:srgbClr val="3C78D8"/>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800">
                <a:solidFill>
                  <a:srgbClr val="3C78D8"/>
                </a:solidFill>
                <a:latin typeface="Montserrat SemiBold"/>
                <a:ea typeface="Montserrat SemiBold"/>
                <a:cs typeface="Montserrat SemiBold"/>
                <a:sym typeface="Montserrat SemiBold"/>
              </a:rPr>
              <a:t>FOCUS</a:t>
            </a:r>
            <a:endParaRPr sz="800">
              <a:solidFill>
                <a:srgbClr val="3C78D8"/>
              </a:solidFill>
              <a:latin typeface="Montserrat SemiBold"/>
              <a:ea typeface="Montserrat SemiBold"/>
              <a:cs typeface="Montserrat SemiBold"/>
              <a:sym typeface="Montserrat SemiBold"/>
            </a:endParaRPr>
          </a:p>
        </p:txBody>
      </p:sp>
      <p:sp>
        <p:nvSpPr>
          <p:cNvPr id="2205" name="Google Shape;2205;p117"/>
          <p:cNvSpPr txBox="1"/>
          <p:nvPr/>
        </p:nvSpPr>
        <p:spPr>
          <a:xfrm>
            <a:off x="666350" y="2542350"/>
            <a:ext cx="899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Comfortaa"/>
                <a:ea typeface="Comfortaa"/>
                <a:cs typeface="Comfortaa"/>
                <a:sym typeface="Comfortaa"/>
              </a:rPr>
              <a:t>Arc</a:t>
            </a:r>
            <a:r>
              <a:rPr lang="en" sz="1200">
                <a:latin typeface="Comfortaa"/>
                <a:ea typeface="Comfortaa"/>
                <a:cs typeface="Comfortaa"/>
                <a:sym typeface="Comfortaa"/>
              </a:rPr>
              <a:t>Sight</a:t>
            </a:r>
            <a:endParaRPr sz="1200">
              <a:latin typeface="Comfortaa"/>
              <a:ea typeface="Comfortaa"/>
              <a:cs typeface="Comfortaa"/>
              <a:sym typeface="Comfortaa"/>
            </a:endParaRPr>
          </a:p>
        </p:txBody>
      </p:sp>
      <p:sp>
        <p:nvSpPr>
          <p:cNvPr id="2206" name="Google Shape;2206;p117"/>
          <p:cNvSpPr txBox="1"/>
          <p:nvPr/>
        </p:nvSpPr>
        <p:spPr>
          <a:xfrm>
            <a:off x="341750" y="2901750"/>
            <a:ext cx="4230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3C78D8"/>
                </a:solidFill>
                <a:latin typeface="Montserrat SemiBold"/>
                <a:ea typeface="Montserrat SemiBold"/>
                <a:cs typeface="Montserrat SemiBold"/>
                <a:sym typeface="Montserrat SemiBold"/>
              </a:rPr>
              <a:t>MICRO</a:t>
            </a:r>
            <a:endParaRPr sz="800">
              <a:solidFill>
                <a:srgbClr val="3C78D8"/>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800">
                <a:solidFill>
                  <a:srgbClr val="3C78D8"/>
                </a:solidFill>
                <a:latin typeface="Montserrat SemiBold"/>
                <a:ea typeface="Montserrat SemiBold"/>
                <a:cs typeface="Montserrat SemiBold"/>
                <a:sym typeface="Montserrat SemiBold"/>
              </a:rPr>
              <a:t>FOCUS</a:t>
            </a:r>
            <a:endParaRPr sz="800">
              <a:solidFill>
                <a:srgbClr val="3C78D8"/>
              </a:solidFill>
              <a:latin typeface="Montserrat SemiBold"/>
              <a:ea typeface="Montserrat SemiBold"/>
              <a:cs typeface="Montserrat SemiBold"/>
              <a:sym typeface="Montserrat SemiBold"/>
            </a:endParaRPr>
          </a:p>
        </p:txBody>
      </p:sp>
      <p:sp>
        <p:nvSpPr>
          <p:cNvPr id="2207" name="Google Shape;2207;p117"/>
          <p:cNvSpPr txBox="1"/>
          <p:nvPr/>
        </p:nvSpPr>
        <p:spPr>
          <a:xfrm>
            <a:off x="666350" y="2847300"/>
            <a:ext cx="899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B5394"/>
                </a:solidFill>
                <a:latin typeface="Comfortaa Regular"/>
                <a:ea typeface="Comfortaa Regular"/>
                <a:cs typeface="Comfortaa Regular"/>
                <a:sym typeface="Comfortaa Regular"/>
              </a:rPr>
              <a:t>Sentinel</a:t>
            </a:r>
            <a:endParaRPr sz="1200">
              <a:solidFill>
                <a:srgbClr val="0B5394"/>
              </a:solidFill>
              <a:latin typeface="Comfortaa Regular"/>
              <a:ea typeface="Comfortaa Regular"/>
              <a:cs typeface="Comfortaa Regular"/>
              <a:sym typeface="Comfortaa Regular"/>
            </a:endParaRPr>
          </a:p>
        </p:txBody>
      </p:sp>
      <p:sp>
        <p:nvSpPr>
          <p:cNvPr id="2208" name="Google Shape;2208;p117"/>
          <p:cNvSpPr txBox="1"/>
          <p:nvPr/>
        </p:nvSpPr>
        <p:spPr>
          <a:xfrm>
            <a:off x="341750" y="3159938"/>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rgbClr val="990000"/>
                </a:solidFill>
                <a:latin typeface="Helvetica Neue"/>
                <a:ea typeface="Helvetica Neue"/>
                <a:cs typeface="Helvetica Neue"/>
                <a:sym typeface="Helvetica Neue"/>
              </a:rPr>
              <a:t>McAfee </a:t>
            </a:r>
            <a:r>
              <a:rPr lang="en">
                <a:latin typeface="Oswald"/>
                <a:ea typeface="Oswald"/>
                <a:cs typeface="Oswald"/>
                <a:sym typeface="Oswald"/>
              </a:rPr>
              <a:t>ESM</a:t>
            </a:r>
            <a:endParaRPr>
              <a:latin typeface="Oswald"/>
              <a:ea typeface="Oswald"/>
              <a:cs typeface="Oswald"/>
              <a:sym typeface="Oswald"/>
            </a:endParaRPr>
          </a:p>
        </p:txBody>
      </p:sp>
      <p:sp>
        <p:nvSpPr>
          <p:cNvPr id="2209" name="Google Shape;2209;p117"/>
          <p:cNvSpPr txBox="1"/>
          <p:nvPr/>
        </p:nvSpPr>
        <p:spPr>
          <a:xfrm>
            <a:off x="341750" y="3464888"/>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0B5394"/>
                </a:solidFill>
                <a:latin typeface="Nunito"/>
                <a:ea typeface="Nunito"/>
                <a:cs typeface="Nunito"/>
                <a:sym typeface="Nunito"/>
              </a:rPr>
              <a:t>Trustwave</a:t>
            </a:r>
            <a:r>
              <a:rPr b="1" lang="en" sz="1200">
                <a:solidFill>
                  <a:srgbClr val="990000"/>
                </a:solidFill>
                <a:latin typeface="Helvetica Neue"/>
                <a:ea typeface="Helvetica Neue"/>
                <a:cs typeface="Helvetica Neue"/>
                <a:sym typeface="Helvetica Neue"/>
              </a:rPr>
              <a:t> </a:t>
            </a:r>
            <a:r>
              <a:rPr lang="en" sz="1200">
                <a:latin typeface="Oswald"/>
                <a:ea typeface="Oswald"/>
                <a:cs typeface="Oswald"/>
                <a:sym typeface="Oswald"/>
              </a:rPr>
              <a:t>SIEM</a:t>
            </a:r>
            <a:endParaRPr sz="1200">
              <a:latin typeface="Oswald"/>
              <a:ea typeface="Oswald"/>
              <a:cs typeface="Oswald"/>
              <a:sym typeface="Oswald"/>
            </a:endParaRPr>
          </a:p>
        </p:txBody>
      </p:sp>
      <p:sp>
        <p:nvSpPr>
          <p:cNvPr id="2210" name="Google Shape;2210;p117"/>
          <p:cNvSpPr txBox="1"/>
          <p:nvPr/>
        </p:nvSpPr>
        <p:spPr>
          <a:xfrm>
            <a:off x="341750" y="3762150"/>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0B5394"/>
                </a:solidFill>
                <a:latin typeface="Spectral ExtraBold"/>
                <a:ea typeface="Spectral ExtraBold"/>
                <a:cs typeface="Spectral ExtraBold"/>
                <a:sym typeface="Spectral ExtraBold"/>
              </a:rPr>
              <a:t>IBM</a:t>
            </a:r>
            <a:r>
              <a:rPr b="1" lang="en">
                <a:solidFill>
                  <a:srgbClr val="990000"/>
                </a:solidFill>
                <a:latin typeface="Helvetica Neue"/>
                <a:ea typeface="Helvetica Neue"/>
                <a:cs typeface="Helvetica Neue"/>
                <a:sym typeface="Helvetica Neue"/>
              </a:rPr>
              <a:t> </a:t>
            </a:r>
            <a:r>
              <a:rPr b="1" lang="en">
                <a:solidFill>
                  <a:srgbClr val="AFCA54"/>
                </a:solidFill>
                <a:latin typeface="Nunito"/>
                <a:ea typeface="Nunito"/>
                <a:cs typeface="Nunito"/>
                <a:sym typeface="Nunito"/>
              </a:rPr>
              <a:t>Q</a:t>
            </a:r>
            <a:r>
              <a:rPr lang="en" sz="1200">
                <a:solidFill>
                  <a:srgbClr val="7F6000"/>
                </a:solidFill>
                <a:latin typeface="Nunito SemiBold"/>
                <a:ea typeface="Nunito SemiBold"/>
                <a:cs typeface="Nunito SemiBold"/>
                <a:sym typeface="Nunito SemiBold"/>
              </a:rPr>
              <a:t>Radar</a:t>
            </a:r>
            <a:endParaRPr sz="1200">
              <a:solidFill>
                <a:srgbClr val="7F6000"/>
              </a:solidFill>
              <a:latin typeface="Nunito SemiBold"/>
              <a:ea typeface="Nunito SemiBold"/>
              <a:cs typeface="Nunito SemiBold"/>
              <a:sym typeface="Nunito SemiBold"/>
            </a:endParaRPr>
          </a:p>
        </p:txBody>
      </p:sp>
      <p:sp>
        <p:nvSpPr>
          <p:cNvPr id="2211" name="Google Shape;2211;p117"/>
          <p:cNvSpPr txBox="1"/>
          <p:nvPr/>
        </p:nvSpPr>
        <p:spPr>
          <a:xfrm>
            <a:off x="341750" y="4067100"/>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CC0000"/>
                </a:solidFill>
                <a:latin typeface="Comfortaa Regular"/>
                <a:ea typeface="Comfortaa Regular"/>
                <a:cs typeface="Comfortaa Regular"/>
                <a:sym typeface="Comfortaa Regular"/>
              </a:rPr>
              <a:t>RSA </a:t>
            </a:r>
            <a:r>
              <a:rPr lang="en">
                <a:solidFill>
                  <a:schemeClr val="dk1"/>
                </a:solidFill>
                <a:latin typeface="Oswald"/>
                <a:ea typeface="Oswald"/>
                <a:cs typeface="Oswald"/>
                <a:sym typeface="Oswald"/>
              </a:rPr>
              <a:t>NetWitness</a:t>
            </a:r>
            <a:endParaRPr>
              <a:solidFill>
                <a:srgbClr val="CC0000"/>
              </a:solidFill>
              <a:latin typeface="Comfortaa Regular"/>
              <a:ea typeface="Comfortaa Regular"/>
              <a:cs typeface="Comfortaa Regular"/>
              <a:sym typeface="Comfortaa Regular"/>
            </a:endParaRPr>
          </a:p>
        </p:txBody>
      </p:sp>
      <p:sp>
        <p:nvSpPr>
          <p:cNvPr id="2212" name="Google Shape;2212;p117"/>
          <p:cNvSpPr txBox="1"/>
          <p:nvPr/>
        </p:nvSpPr>
        <p:spPr>
          <a:xfrm>
            <a:off x="341750" y="4364350"/>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666666"/>
                </a:solidFill>
                <a:latin typeface="Comfortaa Regular"/>
                <a:ea typeface="Comfortaa Regular"/>
                <a:cs typeface="Comfortaa Regular"/>
                <a:sym typeface="Comfortaa Regular"/>
              </a:rPr>
              <a:t>solarwind </a:t>
            </a:r>
            <a:r>
              <a:rPr lang="en" sz="1200">
                <a:solidFill>
                  <a:schemeClr val="dk1"/>
                </a:solidFill>
                <a:latin typeface="Oswald"/>
                <a:ea typeface="Oswald"/>
                <a:cs typeface="Oswald"/>
                <a:sym typeface="Oswald"/>
              </a:rPr>
              <a:t>LEM</a:t>
            </a:r>
            <a:endParaRPr sz="1200">
              <a:solidFill>
                <a:srgbClr val="666666"/>
              </a:solidFill>
              <a:latin typeface="Comfortaa Regular"/>
              <a:ea typeface="Comfortaa Regular"/>
              <a:cs typeface="Comfortaa Regular"/>
              <a:sym typeface="Comfortaa Regular"/>
            </a:endParaRPr>
          </a:p>
        </p:txBody>
      </p:sp>
      <p:sp>
        <p:nvSpPr>
          <p:cNvPr id="2213" name="Google Shape;2213;p117"/>
          <p:cNvSpPr txBox="1"/>
          <p:nvPr/>
        </p:nvSpPr>
        <p:spPr>
          <a:xfrm>
            <a:off x="1489025" y="699925"/>
            <a:ext cx="7118700" cy="6381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073763"/>
                </a:solidFill>
                <a:latin typeface="Montserrat Medium"/>
                <a:ea typeface="Montserrat Medium"/>
                <a:cs typeface="Montserrat Medium"/>
                <a:sym typeface="Montserrat Medium"/>
              </a:rPr>
              <a:t>Top SIEM Vendors</a:t>
            </a:r>
            <a:endParaRPr sz="1800">
              <a:solidFill>
                <a:srgbClr val="073763"/>
              </a:solidFill>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1100"/>
              <a:buFont typeface="Arial"/>
              <a:buNone/>
            </a:pPr>
            <a:r>
              <a:rPr lang="en">
                <a:solidFill>
                  <a:srgbClr val="073763"/>
                </a:solidFill>
                <a:latin typeface="Roboto Mono"/>
                <a:ea typeface="Roboto Mono"/>
                <a:cs typeface="Roboto Mono"/>
                <a:sym typeface="Roboto Mono"/>
              </a:rPr>
              <a:t>••••</a:t>
            </a:r>
            <a:r>
              <a:rPr lang="en">
                <a:solidFill>
                  <a:srgbClr val="073763"/>
                </a:solidFill>
                <a:latin typeface="Roboto Medium"/>
                <a:ea typeface="Roboto Medium"/>
                <a:cs typeface="Roboto Medium"/>
                <a:sym typeface="Roboto Medium"/>
              </a:rPr>
              <a:t> </a:t>
            </a:r>
            <a:r>
              <a:rPr lang="en">
                <a:latin typeface="Montserrat Medium"/>
                <a:ea typeface="Montserrat Medium"/>
                <a:cs typeface="Montserrat Medium"/>
                <a:sym typeface="Montserrat Medium"/>
              </a:rPr>
              <a:t>Best	</a:t>
            </a:r>
            <a:r>
              <a:rPr lang="en">
                <a:latin typeface="Roboto Mono"/>
                <a:ea typeface="Roboto Mono"/>
                <a:cs typeface="Roboto Mono"/>
                <a:sym typeface="Roboto Mono"/>
              </a:rPr>
              <a:t> </a:t>
            </a:r>
            <a:r>
              <a:rPr lang="en">
                <a:solidFill>
                  <a:srgbClr val="3D85C6"/>
                </a:solidFill>
                <a:latin typeface="Roboto Mono"/>
                <a:ea typeface="Roboto Mono"/>
                <a:cs typeface="Roboto Mono"/>
                <a:sym typeface="Roboto Mono"/>
              </a:rPr>
              <a:t>••• </a:t>
            </a:r>
            <a:r>
              <a:rPr lang="en">
                <a:latin typeface="Montserrat Medium"/>
                <a:ea typeface="Montserrat Medium"/>
                <a:cs typeface="Montserrat Medium"/>
                <a:sym typeface="Montserrat Medium"/>
              </a:rPr>
              <a:t>Very Good 	</a:t>
            </a:r>
            <a:r>
              <a:rPr lang="en">
                <a:solidFill>
                  <a:srgbClr val="9FC5E8"/>
                </a:solidFill>
                <a:latin typeface="Roboto Mono"/>
                <a:ea typeface="Roboto Mono"/>
                <a:cs typeface="Roboto Mono"/>
                <a:sym typeface="Roboto Mono"/>
              </a:rPr>
              <a:t>••</a:t>
            </a:r>
            <a:r>
              <a:rPr lang="en">
                <a:solidFill>
                  <a:srgbClr val="9FC5E8"/>
                </a:solidFill>
                <a:latin typeface="Roboto Medium"/>
                <a:ea typeface="Roboto Medium"/>
                <a:cs typeface="Roboto Medium"/>
                <a:sym typeface="Roboto Medium"/>
              </a:rPr>
              <a:t> </a:t>
            </a:r>
            <a:r>
              <a:rPr lang="en">
                <a:solidFill>
                  <a:schemeClr val="dk1"/>
                </a:solidFill>
                <a:latin typeface="Montserrat Medium"/>
                <a:ea typeface="Montserrat Medium"/>
                <a:cs typeface="Montserrat Medium"/>
                <a:sym typeface="Montserrat Medium"/>
              </a:rPr>
              <a:t>Good	 </a:t>
            </a:r>
            <a:r>
              <a:rPr lang="en">
                <a:solidFill>
                  <a:srgbClr val="9FC5E8"/>
                </a:solidFill>
                <a:latin typeface="Roboto Mono"/>
                <a:ea typeface="Roboto Mono"/>
                <a:cs typeface="Roboto Mono"/>
                <a:sym typeface="Roboto Mono"/>
              </a:rPr>
              <a:t>•</a:t>
            </a:r>
            <a:r>
              <a:rPr lang="en">
                <a:solidFill>
                  <a:srgbClr val="9FC5E8"/>
                </a:solidFill>
                <a:latin typeface="Roboto Medium"/>
                <a:ea typeface="Roboto Medium"/>
                <a:cs typeface="Roboto Medium"/>
                <a:sym typeface="Roboto Medium"/>
              </a:rPr>
              <a:t> </a:t>
            </a:r>
            <a:r>
              <a:rPr lang="en">
                <a:solidFill>
                  <a:schemeClr val="dk1"/>
                </a:solidFill>
                <a:latin typeface="Montserrat Medium"/>
                <a:ea typeface="Montserrat Medium"/>
                <a:cs typeface="Montserrat Medium"/>
                <a:sym typeface="Montserrat Medium"/>
              </a:rPr>
              <a:t>Fair</a:t>
            </a:r>
            <a:endParaRPr>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7" name="Shape 2217"/>
        <p:cNvGrpSpPr/>
        <p:nvPr/>
      </p:nvGrpSpPr>
      <p:grpSpPr>
        <a:xfrm>
          <a:off x="0" y="0"/>
          <a:ext cx="0" cy="0"/>
          <a:chOff x="0" y="0"/>
          <a:chExt cx="0" cy="0"/>
        </a:xfrm>
      </p:grpSpPr>
      <p:sp>
        <p:nvSpPr>
          <p:cNvPr id="2218" name="Google Shape;2218;p118"/>
          <p:cNvSpPr/>
          <p:nvPr/>
        </p:nvSpPr>
        <p:spPr>
          <a:xfrm>
            <a:off x="2265800" y="4523559"/>
            <a:ext cx="1770950" cy="432625"/>
          </a:xfrm>
          <a:prstGeom prst="flowChartMagneticDisk">
            <a:avLst/>
          </a:prstGeom>
          <a:solidFill>
            <a:srgbClr val="3C78D8"/>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Light"/>
              <a:ea typeface="Roboto Light"/>
              <a:cs typeface="Roboto Light"/>
              <a:sym typeface="Roboto Light"/>
            </a:endParaRPr>
          </a:p>
        </p:txBody>
      </p:sp>
      <p:sp>
        <p:nvSpPr>
          <p:cNvPr id="2219" name="Google Shape;221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Logs, Events, Analysis and Response</a:t>
            </a:r>
            <a:endParaRPr/>
          </a:p>
        </p:txBody>
      </p:sp>
      <p:sp>
        <p:nvSpPr>
          <p:cNvPr id="2220" name="Google Shape;2220;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Understanding how log data is processed and analyzed as events </a:t>
            </a:r>
            <a:endParaRPr/>
          </a:p>
        </p:txBody>
      </p:sp>
      <p:sp>
        <p:nvSpPr>
          <p:cNvPr id="2221" name="Google Shape;222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2" name="Google Shape;2222;p118"/>
          <p:cNvSpPr/>
          <p:nvPr/>
        </p:nvSpPr>
        <p:spPr>
          <a:xfrm>
            <a:off x="206225" y="2666984"/>
            <a:ext cx="1149900" cy="891300"/>
          </a:xfrm>
          <a:prstGeom prst="bevel">
            <a:avLst>
              <a:gd fmla="val 15955"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SIEMS</a:t>
            </a:r>
            <a:endParaRPr>
              <a:solidFill>
                <a:srgbClr val="FFFFFF"/>
              </a:solidFill>
            </a:endParaRPr>
          </a:p>
        </p:txBody>
      </p:sp>
      <p:sp>
        <p:nvSpPr>
          <p:cNvPr id="2223" name="Google Shape;2223;p118"/>
          <p:cNvSpPr/>
          <p:nvPr/>
        </p:nvSpPr>
        <p:spPr>
          <a:xfrm>
            <a:off x="1407794" y="2756889"/>
            <a:ext cx="1149900" cy="733500"/>
          </a:xfrm>
          <a:prstGeom prst="rightArrow">
            <a:avLst>
              <a:gd fmla="val 50000" name="adj1"/>
              <a:gd fmla="val 50000" name="adj2"/>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Raw Log Data</a:t>
            </a:r>
            <a:endParaRPr sz="1200">
              <a:solidFill>
                <a:srgbClr val="FFFFFF"/>
              </a:solidFill>
              <a:latin typeface="Roboto Light"/>
              <a:ea typeface="Roboto Light"/>
              <a:cs typeface="Roboto Light"/>
              <a:sym typeface="Roboto Light"/>
            </a:endParaRPr>
          </a:p>
        </p:txBody>
      </p:sp>
      <p:sp>
        <p:nvSpPr>
          <p:cNvPr id="2224" name="Google Shape;2224;p118"/>
          <p:cNvSpPr/>
          <p:nvPr/>
        </p:nvSpPr>
        <p:spPr>
          <a:xfrm>
            <a:off x="2609387" y="2851325"/>
            <a:ext cx="1260600" cy="522600"/>
          </a:xfrm>
          <a:prstGeom prst="rect">
            <a:avLst/>
          </a:prstGeom>
          <a:solidFill>
            <a:srgbClr val="7F6000"/>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Normalize Log Data</a:t>
            </a:r>
            <a:endParaRPr sz="1200">
              <a:solidFill>
                <a:srgbClr val="FFFFFF"/>
              </a:solidFill>
              <a:latin typeface="Roboto Light"/>
              <a:ea typeface="Roboto Light"/>
              <a:cs typeface="Roboto Light"/>
              <a:sym typeface="Roboto Light"/>
            </a:endParaRPr>
          </a:p>
        </p:txBody>
      </p:sp>
      <p:sp>
        <p:nvSpPr>
          <p:cNvPr id="2225" name="Google Shape;2225;p118"/>
          <p:cNvSpPr/>
          <p:nvPr/>
        </p:nvSpPr>
        <p:spPr>
          <a:xfrm>
            <a:off x="3921666" y="2756889"/>
            <a:ext cx="1149900" cy="733500"/>
          </a:xfrm>
          <a:prstGeom prst="rightArrow">
            <a:avLst>
              <a:gd fmla="val 50000" name="adj1"/>
              <a:gd fmla="val 50000" name="adj2"/>
            </a:avLst>
          </a:prstGeom>
          <a:solidFill>
            <a:srgbClr val="BF9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Events</a:t>
            </a:r>
            <a:endParaRPr sz="1200">
              <a:solidFill>
                <a:srgbClr val="FFFFFF"/>
              </a:solidFill>
              <a:latin typeface="Roboto Light"/>
              <a:ea typeface="Roboto Light"/>
              <a:cs typeface="Roboto Light"/>
              <a:sym typeface="Roboto Light"/>
            </a:endParaRPr>
          </a:p>
        </p:txBody>
      </p:sp>
      <p:sp>
        <p:nvSpPr>
          <p:cNvPr id="2226" name="Google Shape;2226;p118"/>
          <p:cNvSpPr/>
          <p:nvPr/>
        </p:nvSpPr>
        <p:spPr>
          <a:xfrm>
            <a:off x="5114400" y="2629550"/>
            <a:ext cx="1226100" cy="490500"/>
          </a:xfrm>
          <a:prstGeom prst="rect">
            <a:avLst/>
          </a:prstGeom>
          <a:solidFill>
            <a:srgbClr val="134F5C"/>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Rule-based </a:t>
            </a:r>
            <a:r>
              <a:rPr lang="en" sz="1200">
                <a:solidFill>
                  <a:srgbClr val="FFFFFF"/>
                </a:solidFill>
                <a:latin typeface="Roboto Light"/>
                <a:ea typeface="Roboto Light"/>
                <a:cs typeface="Roboto Light"/>
                <a:sym typeface="Roboto Light"/>
              </a:rPr>
              <a:t>Correlation</a:t>
            </a:r>
            <a:endParaRPr sz="1200">
              <a:solidFill>
                <a:srgbClr val="FFFFFF"/>
              </a:solidFill>
              <a:latin typeface="Roboto Light"/>
              <a:ea typeface="Roboto Light"/>
              <a:cs typeface="Roboto Light"/>
              <a:sym typeface="Roboto Light"/>
            </a:endParaRPr>
          </a:p>
        </p:txBody>
      </p:sp>
      <p:sp>
        <p:nvSpPr>
          <p:cNvPr id="2227" name="Google Shape;2227;p118"/>
          <p:cNvSpPr/>
          <p:nvPr/>
        </p:nvSpPr>
        <p:spPr>
          <a:xfrm>
            <a:off x="5114400" y="3105193"/>
            <a:ext cx="1226100" cy="490500"/>
          </a:xfrm>
          <a:prstGeom prst="rect">
            <a:avLst/>
          </a:prstGeom>
          <a:solidFill>
            <a:srgbClr val="0C343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Statistical Correlation</a:t>
            </a:r>
            <a:endParaRPr sz="1200">
              <a:solidFill>
                <a:srgbClr val="FFFFFF"/>
              </a:solidFill>
              <a:latin typeface="Roboto Light"/>
              <a:ea typeface="Roboto Light"/>
              <a:cs typeface="Roboto Light"/>
              <a:sym typeface="Roboto Light"/>
            </a:endParaRPr>
          </a:p>
        </p:txBody>
      </p:sp>
      <p:sp>
        <p:nvSpPr>
          <p:cNvPr id="2228" name="Google Shape;2228;p118"/>
          <p:cNvSpPr/>
          <p:nvPr/>
        </p:nvSpPr>
        <p:spPr>
          <a:xfrm>
            <a:off x="6383324" y="2745875"/>
            <a:ext cx="1081500" cy="733500"/>
          </a:xfrm>
          <a:prstGeom prst="rightArrow">
            <a:avLst>
              <a:gd fmla="val 50000" name="adj1"/>
              <a:gd fmla="val 50000" name="adj2"/>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Actions</a:t>
            </a:r>
            <a:endParaRPr sz="1200">
              <a:solidFill>
                <a:srgbClr val="FFFFFF"/>
              </a:solidFill>
              <a:latin typeface="Roboto Light"/>
              <a:ea typeface="Roboto Light"/>
              <a:cs typeface="Roboto Light"/>
              <a:sym typeface="Roboto Light"/>
            </a:endParaRPr>
          </a:p>
        </p:txBody>
      </p:sp>
      <p:sp>
        <p:nvSpPr>
          <p:cNvPr id="2229" name="Google Shape;2229;p118"/>
          <p:cNvSpPr/>
          <p:nvPr/>
        </p:nvSpPr>
        <p:spPr>
          <a:xfrm>
            <a:off x="7507650" y="2666984"/>
            <a:ext cx="1149900" cy="891300"/>
          </a:xfrm>
          <a:prstGeom prst="bevel">
            <a:avLst>
              <a:gd fmla="val 9003" name="adj"/>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Emails Alerts</a:t>
            </a:r>
            <a:endParaRPr sz="1200">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Reports Dashboards</a:t>
            </a:r>
            <a:endParaRPr sz="1200">
              <a:solidFill>
                <a:srgbClr val="FFFFFF"/>
              </a:solidFill>
              <a:latin typeface="Roboto Light"/>
              <a:ea typeface="Roboto Light"/>
              <a:cs typeface="Roboto Light"/>
              <a:sym typeface="Roboto Light"/>
            </a:endParaRPr>
          </a:p>
        </p:txBody>
      </p:sp>
      <p:sp>
        <p:nvSpPr>
          <p:cNvPr id="2230" name="Google Shape;2230;p118"/>
          <p:cNvSpPr/>
          <p:nvPr/>
        </p:nvSpPr>
        <p:spPr>
          <a:xfrm>
            <a:off x="1207150" y="1943650"/>
            <a:ext cx="1260600" cy="364800"/>
          </a:xfrm>
          <a:prstGeom prst="flowChartMagneticDisk">
            <a:avLst/>
          </a:prstGeom>
          <a:solidFill>
            <a:srgbClr val="351C75"/>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System</a:t>
            </a:r>
            <a:r>
              <a:rPr lang="en" sz="1200">
                <a:solidFill>
                  <a:srgbClr val="FFFFFF"/>
                </a:solidFill>
                <a:latin typeface="Roboto Light"/>
                <a:ea typeface="Roboto Light"/>
                <a:cs typeface="Roboto Light"/>
                <a:sym typeface="Roboto Light"/>
              </a:rPr>
              <a:t> Logs</a:t>
            </a:r>
            <a:endParaRPr sz="1200">
              <a:solidFill>
                <a:srgbClr val="FFFFFF"/>
              </a:solidFill>
              <a:latin typeface="Roboto Light"/>
              <a:ea typeface="Roboto Light"/>
              <a:cs typeface="Roboto Light"/>
              <a:sym typeface="Roboto Light"/>
            </a:endParaRPr>
          </a:p>
        </p:txBody>
      </p:sp>
      <p:sp>
        <p:nvSpPr>
          <p:cNvPr id="2231" name="Google Shape;2231;p118"/>
          <p:cNvSpPr/>
          <p:nvPr/>
        </p:nvSpPr>
        <p:spPr>
          <a:xfrm>
            <a:off x="1207150" y="1704775"/>
            <a:ext cx="1260600" cy="364800"/>
          </a:xfrm>
          <a:prstGeom prst="flowChartMagneticDisk">
            <a:avLst/>
          </a:prstGeom>
          <a:solidFill>
            <a:srgbClr val="674EA7"/>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Server Logs</a:t>
            </a:r>
            <a:endParaRPr sz="1200">
              <a:solidFill>
                <a:srgbClr val="FFFFFF"/>
              </a:solidFill>
              <a:latin typeface="Roboto Light"/>
              <a:ea typeface="Roboto Light"/>
              <a:cs typeface="Roboto Light"/>
              <a:sym typeface="Roboto Light"/>
            </a:endParaRPr>
          </a:p>
        </p:txBody>
      </p:sp>
      <p:sp>
        <p:nvSpPr>
          <p:cNvPr id="2232" name="Google Shape;2232;p118"/>
          <p:cNvSpPr/>
          <p:nvPr/>
        </p:nvSpPr>
        <p:spPr>
          <a:xfrm rot="5400000">
            <a:off x="1725975" y="2355188"/>
            <a:ext cx="222900" cy="2268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18"/>
          <p:cNvSpPr/>
          <p:nvPr/>
        </p:nvSpPr>
        <p:spPr>
          <a:xfrm rot="5400000">
            <a:off x="1725975" y="2499138"/>
            <a:ext cx="222900" cy="2268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18"/>
          <p:cNvSpPr/>
          <p:nvPr/>
        </p:nvSpPr>
        <p:spPr>
          <a:xfrm rot="5400000">
            <a:off x="1725975" y="2640963"/>
            <a:ext cx="222900" cy="2268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18"/>
          <p:cNvSpPr/>
          <p:nvPr/>
        </p:nvSpPr>
        <p:spPr>
          <a:xfrm rot="3080412">
            <a:off x="1926720" y="3499360"/>
            <a:ext cx="222829" cy="226671"/>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18"/>
          <p:cNvSpPr/>
          <p:nvPr/>
        </p:nvSpPr>
        <p:spPr>
          <a:xfrm rot="3080412">
            <a:off x="2052894" y="3638597"/>
            <a:ext cx="222829" cy="226671"/>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18"/>
          <p:cNvSpPr/>
          <p:nvPr/>
        </p:nvSpPr>
        <p:spPr>
          <a:xfrm rot="3080412">
            <a:off x="2148990" y="3770675"/>
            <a:ext cx="222829" cy="226671"/>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18"/>
          <p:cNvSpPr/>
          <p:nvPr/>
        </p:nvSpPr>
        <p:spPr>
          <a:xfrm rot="7929565">
            <a:off x="4201512" y="3524609"/>
            <a:ext cx="222588" cy="226624"/>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18"/>
          <p:cNvSpPr/>
          <p:nvPr/>
        </p:nvSpPr>
        <p:spPr>
          <a:xfrm rot="7929565">
            <a:off x="4084165" y="3671362"/>
            <a:ext cx="222588" cy="226624"/>
          </a:xfrm>
          <a:prstGeom prst="chevron">
            <a:avLst>
              <a:gd fmla="val 50000"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18"/>
          <p:cNvSpPr/>
          <p:nvPr/>
        </p:nvSpPr>
        <p:spPr>
          <a:xfrm rot="7929565">
            <a:off x="3969091" y="3787281"/>
            <a:ext cx="222588" cy="226624"/>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18"/>
          <p:cNvSpPr/>
          <p:nvPr/>
        </p:nvSpPr>
        <p:spPr>
          <a:xfrm>
            <a:off x="2265800" y="4288222"/>
            <a:ext cx="1770950" cy="432625"/>
          </a:xfrm>
          <a:prstGeom prst="flowChartMagneticDisk">
            <a:avLst/>
          </a:prstGeom>
          <a:solidFill>
            <a:srgbClr val="1155CC"/>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Light"/>
              <a:ea typeface="Roboto Light"/>
              <a:cs typeface="Roboto Light"/>
              <a:sym typeface="Roboto Light"/>
            </a:endParaRPr>
          </a:p>
        </p:txBody>
      </p:sp>
      <p:pic>
        <p:nvPicPr>
          <p:cNvPr id="2242" name="Google Shape;2242;p118"/>
          <p:cNvPicPr preferRelativeResize="0"/>
          <p:nvPr/>
        </p:nvPicPr>
        <p:blipFill>
          <a:blip r:embed="rId3">
            <a:alphaModFix/>
          </a:blip>
          <a:stretch>
            <a:fillRect/>
          </a:stretch>
        </p:blipFill>
        <p:spPr>
          <a:xfrm>
            <a:off x="5279985" y="1604112"/>
            <a:ext cx="894927" cy="1043876"/>
          </a:xfrm>
          <a:prstGeom prst="rect">
            <a:avLst/>
          </a:prstGeom>
          <a:noFill/>
          <a:ln>
            <a:noFill/>
          </a:ln>
        </p:spPr>
      </p:pic>
      <p:sp>
        <p:nvSpPr>
          <p:cNvPr id="2243" name="Google Shape;2243;p118"/>
          <p:cNvSpPr/>
          <p:nvPr/>
        </p:nvSpPr>
        <p:spPr>
          <a:xfrm>
            <a:off x="2265800" y="4013459"/>
            <a:ext cx="1770950" cy="432625"/>
          </a:xfrm>
          <a:prstGeom prst="flowChartMagneticDisk">
            <a:avLst/>
          </a:prstGeom>
          <a:solidFill>
            <a:srgbClr val="1C4587"/>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Long-Term Storage</a:t>
            </a:r>
            <a:endParaRPr sz="1200">
              <a:solidFill>
                <a:srgbClr val="FFFFFF"/>
              </a:solidFill>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7" name="Shape 2247"/>
        <p:cNvGrpSpPr/>
        <p:nvPr/>
      </p:nvGrpSpPr>
      <p:grpSpPr>
        <a:xfrm>
          <a:off x="0" y="0"/>
          <a:ext cx="0" cy="0"/>
          <a:chOff x="0" y="0"/>
          <a:chExt cx="0" cy="0"/>
        </a:xfrm>
      </p:grpSpPr>
      <p:sp>
        <p:nvSpPr>
          <p:cNvPr id="2248" name="Google Shape;2248;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do SIEMs Parse, Identify, and Assist in Event Analysis</a:t>
            </a:r>
            <a:endParaRPr/>
          </a:p>
        </p:txBody>
      </p:sp>
      <p:sp>
        <p:nvSpPr>
          <p:cNvPr id="2249" name="Google Shape;2249;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Collecting Raw Log Data</a:t>
            </a:r>
            <a:endParaRPr/>
          </a:p>
        </p:txBody>
      </p:sp>
      <p:sp>
        <p:nvSpPr>
          <p:cNvPr id="2250" name="Google Shape;2250;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1" name="Google Shape;2251;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2" name="Google Shape;2252;p11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Raw log data is collected in real-time from various sources.</a:t>
            </a:r>
            <a:endParaRPr sz="1800"/>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700"/>
          </a:p>
          <a:p>
            <a:pPr indent="457200" lvl="0" marL="914400" rtl="0" algn="l">
              <a:spcBef>
                <a:spcPts val="800"/>
              </a:spcBef>
              <a:spcAft>
                <a:spcPts val="800"/>
              </a:spcAft>
              <a:buNone/>
            </a:pPr>
            <a:r>
              <a:rPr b="1" lang="en" sz="1200"/>
              <a:t>Above</a:t>
            </a:r>
            <a:r>
              <a:rPr lang="en" sz="1200"/>
              <a:t>: an example of TCP, SSL, and FTP events from a network log. </a:t>
            </a:r>
            <a:endParaRPr sz="1200"/>
          </a:p>
        </p:txBody>
      </p:sp>
      <p:pic>
        <p:nvPicPr>
          <p:cNvPr id="2253" name="Google Shape;2253;p119"/>
          <p:cNvPicPr preferRelativeResize="0"/>
          <p:nvPr/>
        </p:nvPicPr>
        <p:blipFill>
          <a:blip r:embed="rId3">
            <a:alphaModFix/>
          </a:blip>
          <a:stretch>
            <a:fillRect/>
          </a:stretch>
        </p:blipFill>
        <p:spPr>
          <a:xfrm>
            <a:off x="175" y="1688966"/>
            <a:ext cx="9143999" cy="1930893"/>
          </a:xfrm>
          <a:prstGeom prst="rect">
            <a:avLst/>
          </a:prstGeom>
          <a:noFill/>
          <a:ln cap="flat" cmpd="sng" w="19050">
            <a:solidFill>
              <a:srgbClr val="274E13"/>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do SIEMs Parse, Identify, and Assist in Event Analysis</a:t>
            </a:r>
            <a:endParaRPr/>
          </a:p>
        </p:txBody>
      </p:sp>
      <p:sp>
        <p:nvSpPr>
          <p:cNvPr id="2259" name="Google Shape;2259;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Normalize</a:t>
            </a:r>
            <a:r>
              <a:rPr lang="en"/>
              <a:t> Raw Log Data</a:t>
            </a:r>
            <a:endParaRPr/>
          </a:p>
        </p:txBody>
      </p:sp>
      <p:sp>
        <p:nvSpPr>
          <p:cNvPr id="2260" name="Google Shape;2260;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1" name="Google Shape;2261;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2" name="Google Shape;2262;p120"/>
          <p:cNvSpPr txBox="1"/>
          <p:nvPr>
            <p:ph idx="3" type="body"/>
          </p:nvPr>
        </p:nvSpPr>
        <p:spPr>
          <a:xfrm>
            <a:off x="175" y="1284250"/>
            <a:ext cx="9144000" cy="1228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The raw log data is mapped to various elements, such as source and destination IP to produce a </a:t>
            </a:r>
            <a:r>
              <a:rPr i="1" lang="en"/>
              <a:t>common format </a:t>
            </a:r>
            <a:r>
              <a:rPr lang="en"/>
              <a:t>or </a:t>
            </a:r>
            <a:r>
              <a:rPr i="1" lang="en"/>
              <a:t>metadata </a:t>
            </a:r>
            <a:r>
              <a:rPr lang="en"/>
              <a:t>for event types.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The data is </a:t>
            </a:r>
            <a:r>
              <a:rPr b="1" lang="en"/>
              <a:t>indexed. </a:t>
            </a:r>
            <a:r>
              <a:rPr lang="en"/>
              <a:t>Extended term storage is provided for both raw and event data.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sz="1200"/>
          </a:p>
        </p:txBody>
      </p:sp>
      <p:pic>
        <p:nvPicPr>
          <p:cNvPr id="2263" name="Google Shape;2263;p120"/>
          <p:cNvPicPr preferRelativeResize="0"/>
          <p:nvPr/>
        </p:nvPicPr>
        <p:blipFill>
          <a:blip r:embed="rId3">
            <a:alphaModFix/>
          </a:blip>
          <a:stretch>
            <a:fillRect/>
          </a:stretch>
        </p:blipFill>
        <p:spPr>
          <a:xfrm>
            <a:off x="3794271" y="2513050"/>
            <a:ext cx="5075400" cy="2342500"/>
          </a:xfrm>
          <a:prstGeom prst="rect">
            <a:avLst/>
          </a:prstGeom>
          <a:noFill/>
          <a:ln>
            <a:noFill/>
          </a:ln>
        </p:spPr>
      </p:pic>
      <p:sp>
        <p:nvSpPr>
          <p:cNvPr id="2264" name="Google Shape;2264;p120"/>
          <p:cNvSpPr txBox="1"/>
          <p:nvPr/>
        </p:nvSpPr>
        <p:spPr>
          <a:xfrm>
            <a:off x="403400" y="2605375"/>
            <a:ext cx="3319800" cy="230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Right: </a:t>
            </a:r>
            <a:r>
              <a:rPr lang="en">
                <a:latin typeface="Roboto"/>
                <a:ea typeface="Roboto"/>
                <a:cs typeface="Roboto"/>
                <a:sym typeface="Roboto"/>
              </a:rPr>
              <a:t>In this event, the </a:t>
            </a:r>
            <a:r>
              <a:rPr i="1" lang="en">
                <a:latin typeface="Roboto"/>
                <a:ea typeface="Roboto"/>
                <a:cs typeface="Roboto"/>
                <a:sym typeface="Roboto"/>
              </a:rPr>
              <a:t>destination ip</a:t>
            </a:r>
            <a:r>
              <a:rPr lang="en">
                <a:latin typeface="Roboto"/>
                <a:ea typeface="Roboto"/>
                <a:cs typeface="Roboto"/>
                <a:sym typeface="Roboto"/>
              </a:rPr>
              <a:t> and </a:t>
            </a:r>
            <a:r>
              <a:rPr i="1" lang="en">
                <a:latin typeface="Roboto"/>
                <a:ea typeface="Roboto"/>
                <a:cs typeface="Roboto"/>
                <a:sym typeface="Roboto"/>
              </a:rPr>
              <a:t>destination port</a:t>
            </a:r>
            <a:r>
              <a:rPr lang="en">
                <a:latin typeface="Roboto"/>
                <a:ea typeface="Roboto"/>
                <a:cs typeface="Roboto"/>
                <a:sym typeface="Roboto"/>
              </a:rPr>
              <a:t> have been parsed, identified and labeled.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do SIEMs Parse, Identify, and Assist in Event Analysis</a:t>
            </a:r>
            <a:endParaRPr/>
          </a:p>
        </p:txBody>
      </p:sp>
      <p:sp>
        <p:nvSpPr>
          <p:cNvPr id="2270" name="Google Shape;2270;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Correlate</a:t>
            </a:r>
            <a:r>
              <a:rPr b="1" lang="en"/>
              <a:t> Event and State Data</a:t>
            </a:r>
            <a:endParaRPr b="1"/>
          </a:p>
        </p:txBody>
      </p:sp>
      <p:sp>
        <p:nvSpPr>
          <p:cNvPr id="2271" name="Google Shape;227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2" name="Google Shape;2272;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3" name="Google Shape;2273;p121"/>
          <p:cNvSpPr txBox="1"/>
          <p:nvPr>
            <p:ph idx="3" type="body"/>
          </p:nvPr>
        </p:nvSpPr>
        <p:spPr>
          <a:xfrm>
            <a:off x="175" y="1284250"/>
            <a:ext cx="9144000" cy="3382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Correlation is the driver for analysis and the actions.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SIEMs capture </a:t>
            </a:r>
            <a:r>
              <a:rPr i="1" lang="en"/>
              <a:t>state data. </a:t>
            </a:r>
            <a:r>
              <a:rPr lang="en"/>
              <a:t>This </a:t>
            </a:r>
            <a:r>
              <a:rPr lang="en"/>
              <a:t>differentiates SIEMs from log management systems.</a:t>
            </a:r>
            <a:endParaRPr/>
          </a:p>
          <a:p>
            <a:pPr indent="-317500" lvl="0" marL="457200" rtl="0" algn="l">
              <a:spcBef>
                <a:spcPts val="800"/>
              </a:spcBef>
              <a:spcAft>
                <a:spcPts val="0"/>
              </a:spcAft>
              <a:buSzPts val="1400"/>
              <a:buChar char="●"/>
            </a:pPr>
            <a:r>
              <a:rPr lang="en"/>
              <a:t>State data is information regarding the </a:t>
            </a:r>
            <a:r>
              <a:rPr i="1" lang="en"/>
              <a:t>full state </a:t>
            </a:r>
            <a:r>
              <a:rPr lang="en"/>
              <a:t>of a system: configurations, current applications, active users, processes, registry settings and vulnerabilities. </a:t>
            </a:r>
            <a:endParaRPr/>
          </a:p>
          <a:p>
            <a:pPr indent="-317500" lvl="0" marL="457200" rtl="0" algn="l">
              <a:spcBef>
                <a:spcPts val="800"/>
              </a:spcBef>
              <a:spcAft>
                <a:spcPts val="0"/>
              </a:spcAft>
              <a:buSzPts val="1400"/>
              <a:buChar char="●"/>
            </a:pPr>
            <a:r>
              <a:rPr lang="en"/>
              <a:t>Understanding the full state of the system is the foundation for all security-related decisions.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Event correlation is the process of finding relationships between seemingly unrelated events in data.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We can use </a:t>
            </a:r>
            <a:r>
              <a:rPr b="1" lang="en"/>
              <a:t>rules</a:t>
            </a:r>
            <a:r>
              <a:rPr lang="en"/>
              <a:t> and </a:t>
            </a:r>
            <a:r>
              <a:rPr b="1" lang="en"/>
              <a:t>statistical</a:t>
            </a:r>
            <a:r>
              <a:rPr lang="en"/>
              <a:t> </a:t>
            </a:r>
            <a:r>
              <a:rPr b="1" lang="en"/>
              <a:t>analysis</a:t>
            </a:r>
            <a:r>
              <a:rPr lang="en"/>
              <a:t> to correlate data.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Recognize the role SIEMs play in protecting an </a:t>
            </a:r>
            <a:r>
              <a:rPr lang="en" sz="2000">
                <a:latin typeface="Roboto Light"/>
                <a:ea typeface="Roboto Light"/>
                <a:cs typeface="Roboto Light"/>
                <a:sym typeface="Roboto Light"/>
              </a:rPr>
              <a:t>organization's</a:t>
            </a:r>
            <a:r>
              <a:rPr lang="en" sz="2000">
                <a:latin typeface="Roboto Light"/>
                <a:ea typeface="Roboto Light"/>
                <a:cs typeface="Roboto Light"/>
                <a:sym typeface="Roboto Light"/>
              </a:rPr>
              <a:t> security.</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how logs are filtered, normalized, and correlated for events.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Demonstrate how to use basic features of the Splunk User Interface.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basic database terms and query functions.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the Splunk Processing Language (SPL) for simple queries. </a:t>
            </a:r>
            <a:endParaRPr sz="2000">
              <a:latin typeface="Roboto Light"/>
              <a:ea typeface="Roboto Light"/>
              <a:cs typeface="Roboto Light"/>
              <a:sym typeface="Roboto Light"/>
            </a:endParaRPr>
          </a:p>
        </p:txBody>
      </p:sp>
      <p:sp>
        <p:nvSpPr>
          <p:cNvPr id="2040" name="Google Shape;2040;p104"/>
          <p:cNvSpPr/>
          <p:nvPr/>
        </p:nvSpPr>
        <p:spPr>
          <a:xfrm>
            <a:off x="430175" y="1360450"/>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430175" y="1812888"/>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30175" y="22653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430175" y="26998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4"/>
          <p:cNvSpPr/>
          <p:nvPr/>
        </p:nvSpPr>
        <p:spPr>
          <a:xfrm>
            <a:off x="430175" y="3138550"/>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7" name="Shape 2277"/>
        <p:cNvGrpSpPr/>
        <p:nvPr/>
      </p:nvGrpSpPr>
      <p:grpSpPr>
        <a:xfrm>
          <a:off x="0" y="0"/>
          <a:ext cx="0" cy="0"/>
          <a:chOff x="0" y="0"/>
          <a:chExt cx="0" cy="0"/>
        </a:xfrm>
      </p:grpSpPr>
      <p:sp>
        <p:nvSpPr>
          <p:cNvPr id="2278" name="Google Shape;2278;p122"/>
          <p:cNvSpPr/>
          <p:nvPr/>
        </p:nvSpPr>
        <p:spPr>
          <a:xfrm>
            <a:off x="369800" y="1857375"/>
            <a:ext cx="8446500" cy="2521200"/>
          </a:xfrm>
          <a:prstGeom prst="rect">
            <a:avLst/>
          </a:prstGeom>
          <a:solidFill>
            <a:schemeClr val="lt2"/>
          </a:solidFill>
          <a:ln cap="flat" cmpd="sng" w="19050">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22"/>
          <p:cNvSpPr txBox="1"/>
          <p:nvPr>
            <p:ph idx="3" type="body"/>
          </p:nvPr>
        </p:nvSpPr>
        <p:spPr>
          <a:xfrm>
            <a:off x="0" y="1487575"/>
            <a:ext cx="9144000" cy="226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If the SIEMs detects: </a:t>
            </a:r>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A connection event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b="1" lang="en" sz="1200">
                <a:latin typeface="Roboto Mono"/>
                <a:ea typeface="Roboto Mono"/>
                <a:cs typeface="Roboto Mono"/>
                <a:sym typeface="Roboto Mono"/>
              </a:rPr>
              <a:t>AND</a:t>
            </a:r>
            <a:r>
              <a:rPr lang="en" sz="1200">
                <a:solidFill>
                  <a:srgbClr val="990000"/>
                </a:solidFill>
                <a:latin typeface="Roboto Mono"/>
                <a:ea typeface="Roboto Mono"/>
                <a:cs typeface="Roboto Mono"/>
                <a:sym typeface="Roboto Mono"/>
              </a:rPr>
              <a:t> </a:t>
            </a:r>
            <a:endParaRPr sz="1200">
              <a:solidFill>
                <a:srgbClr val="990000"/>
              </a:solidFill>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 failed login event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b="1" lang="en" sz="1200">
                <a:latin typeface="Roboto Mono"/>
                <a:ea typeface="Roboto Mono"/>
                <a:cs typeface="Roboto Mono"/>
                <a:sym typeface="Roboto Mono"/>
              </a:rPr>
              <a:t>AND</a:t>
            </a:r>
            <a:endParaRPr b="1"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An application launched </a:t>
            </a:r>
            <a:r>
              <a:rPr lang="en" sz="1200">
                <a:solidFill>
                  <a:srgbClr val="990000"/>
                </a:solidFill>
                <a:latin typeface="Roboto Mono"/>
                <a:ea typeface="Roboto Mono"/>
                <a:cs typeface="Roboto Mono"/>
                <a:sym typeface="Roboto Mono"/>
              </a:rPr>
              <a:t>in</a:t>
            </a:r>
            <a:r>
              <a:rPr lang="en" sz="1200">
                <a:latin typeface="Roboto Mono"/>
                <a:ea typeface="Roboto Mono"/>
                <a:cs typeface="Roboto Mono"/>
                <a:sym typeface="Roboto Mono"/>
              </a:rPr>
              <a:t> some place </a:t>
            </a:r>
            <a:r>
              <a:rPr lang="en" sz="1200">
                <a:solidFill>
                  <a:srgbClr val="990000"/>
                </a:solidFill>
                <a:latin typeface="Roboto Mono"/>
                <a:ea typeface="Roboto Mono"/>
                <a:cs typeface="Roboto Mono"/>
                <a:sym typeface="Roboto Mono"/>
              </a:rPr>
              <a:t>in</a:t>
            </a:r>
            <a:r>
              <a:rPr lang="en" sz="1200">
                <a:latin typeface="Roboto Mono"/>
                <a:ea typeface="Roboto Mono"/>
                <a:cs typeface="Roboto Mono"/>
                <a:sym typeface="Roboto Mono"/>
              </a:rPr>
              <a:t> the system</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b="1" lang="en" sz="1200">
                <a:latin typeface="Roboto Mono"/>
                <a:ea typeface="Roboto Mono"/>
                <a:cs typeface="Roboto Mono"/>
                <a:sym typeface="Roboto Mono"/>
              </a:rPr>
              <a:t>Action: Create an Alert</a:t>
            </a:r>
            <a:endParaRPr b="1"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This may be a system compromise or insider abuse of system privileges.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
        <p:nvSpPr>
          <p:cNvPr id="2280" name="Google Shape;2280;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Rules-based Event Correlation</a:t>
            </a:r>
            <a:endParaRPr/>
          </a:p>
        </p:txBody>
      </p:sp>
      <p:sp>
        <p:nvSpPr>
          <p:cNvPr id="2281" name="Google Shape;2281;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SIEM correlation rule indicates which sequence of events could be indicative of anomalies. </a:t>
            </a:r>
            <a:endParaRPr/>
          </a:p>
        </p:txBody>
      </p:sp>
      <p:sp>
        <p:nvSpPr>
          <p:cNvPr id="2282" name="Google Shape;2282;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3" name="Google Shape;2283;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7" name="Shape 2287"/>
        <p:cNvGrpSpPr/>
        <p:nvPr/>
      </p:nvGrpSpPr>
      <p:grpSpPr>
        <a:xfrm>
          <a:off x="0" y="0"/>
          <a:ext cx="0" cy="0"/>
          <a:chOff x="0" y="0"/>
          <a:chExt cx="0" cy="0"/>
        </a:xfrm>
      </p:grpSpPr>
      <p:sp>
        <p:nvSpPr>
          <p:cNvPr id="2288" name="Google Shape;2288;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Statistical Event Analysis</a:t>
            </a:r>
            <a:endParaRPr/>
          </a:p>
        </p:txBody>
      </p:sp>
      <p:sp>
        <p:nvSpPr>
          <p:cNvPr id="2289" name="Google Shape;2289;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Statistical analysis can be used to flag more latent data and events that resemble other events.  </a:t>
            </a:r>
            <a:endParaRPr/>
          </a:p>
        </p:txBody>
      </p:sp>
      <p:sp>
        <p:nvSpPr>
          <p:cNvPr id="2290" name="Google Shape;2290;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1" name="Google Shape;2291;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2" name="Google Shape;2292;p123"/>
          <p:cNvSpPr txBox="1"/>
          <p:nvPr>
            <p:ph idx="3" type="body"/>
          </p:nvPr>
        </p:nvSpPr>
        <p:spPr>
          <a:xfrm>
            <a:off x="175" y="1433900"/>
            <a:ext cx="9144000" cy="3472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Statistical methods use tools like: </a:t>
            </a:r>
            <a:endParaRPr sz="1600"/>
          </a:p>
          <a:p>
            <a:pPr indent="-330200" lvl="0" marL="457200" rtl="0" algn="l">
              <a:lnSpc>
                <a:spcPct val="150000"/>
              </a:lnSpc>
              <a:spcBef>
                <a:spcPts val="800"/>
              </a:spcBef>
              <a:spcAft>
                <a:spcPts val="0"/>
              </a:spcAft>
              <a:buSzPts val="1600"/>
              <a:buChar char="●"/>
            </a:pPr>
            <a:r>
              <a:rPr b="1" lang="en" sz="1600"/>
              <a:t>Frequencies </a:t>
            </a:r>
            <a:endParaRPr b="1" sz="1600"/>
          </a:p>
          <a:p>
            <a:pPr indent="-330200" lvl="0" marL="457200" rtl="0" algn="l">
              <a:lnSpc>
                <a:spcPct val="150000"/>
              </a:lnSpc>
              <a:spcBef>
                <a:spcPts val="0"/>
              </a:spcBef>
              <a:spcAft>
                <a:spcPts val="0"/>
              </a:spcAft>
              <a:buSzPts val="1600"/>
              <a:buChar char="●"/>
            </a:pPr>
            <a:r>
              <a:rPr b="1" lang="en" sz="1600"/>
              <a:t>Baselines</a:t>
            </a:r>
            <a:endParaRPr b="1" sz="1600"/>
          </a:p>
          <a:p>
            <a:pPr indent="-330200" lvl="0" marL="457200" rtl="0" algn="l">
              <a:lnSpc>
                <a:spcPct val="150000"/>
              </a:lnSpc>
              <a:spcBef>
                <a:spcPts val="0"/>
              </a:spcBef>
              <a:spcAft>
                <a:spcPts val="0"/>
              </a:spcAft>
              <a:buSzPts val="1600"/>
              <a:buChar char="●"/>
            </a:pPr>
            <a:r>
              <a:rPr b="1" lang="en" sz="1600"/>
              <a:t>Thresholds</a:t>
            </a:r>
            <a:endParaRPr b="1" sz="1600"/>
          </a:p>
          <a:p>
            <a:pPr indent="0" lvl="0" marL="0" rtl="0" algn="l">
              <a:spcBef>
                <a:spcPts val="800"/>
              </a:spcBef>
              <a:spcAft>
                <a:spcPts val="0"/>
              </a:spcAft>
              <a:buNone/>
            </a:pPr>
            <a:r>
              <a:t/>
            </a:r>
            <a:endParaRPr b="1" sz="1600"/>
          </a:p>
          <a:p>
            <a:pPr indent="0" lvl="0" marL="0" rtl="0" algn="l">
              <a:spcBef>
                <a:spcPts val="800"/>
              </a:spcBef>
              <a:spcAft>
                <a:spcPts val="0"/>
              </a:spcAft>
              <a:buNone/>
            </a:pPr>
            <a:r>
              <a:rPr lang="en" sz="1600"/>
              <a:t>Statistical data can also be visualized using charts, dashboards, metrics, and other methods.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rPr i="1" lang="en" sz="1600"/>
              <a:t>Let’s take a look at some statistical techniques...</a:t>
            </a:r>
            <a:endParaRPr i="1"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6" name="Shape 2296"/>
        <p:cNvGrpSpPr/>
        <p:nvPr/>
      </p:nvGrpSpPr>
      <p:grpSpPr>
        <a:xfrm>
          <a:off x="0" y="0"/>
          <a:ext cx="0" cy="0"/>
          <a:chOff x="0" y="0"/>
          <a:chExt cx="0" cy="0"/>
        </a:xfrm>
      </p:grpSpPr>
      <p:sp>
        <p:nvSpPr>
          <p:cNvPr id="2297" name="Google Shape;2297;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Statistical</a:t>
            </a:r>
            <a:r>
              <a:rPr lang="en"/>
              <a:t> Techniques</a:t>
            </a:r>
            <a:endParaRPr/>
          </a:p>
        </p:txBody>
      </p:sp>
      <p:sp>
        <p:nvSpPr>
          <p:cNvPr id="2298" name="Google Shape;2298;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Frequencies</a:t>
            </a:r>
            <a:r>
              <a:rPr lang="en"/>
              <a:t>, in general, are an event’s number of </a:t>
            </a:r>
            <a:r>
              <a:rPr lang="en"/>
              <a:t>occurrences </a:t>
            </a:r>
            <a:r>
              <a:rPr lang="en"/>
              <a:t>in a specific period of time.</a:t>
            </a:r>
            <a:endParaRPr/>
          </a:p>
        </p:txBody>
      </p:sp>
      <p:sp>
        <p:nvSpPr>
          <p:cNvPr id="2299" name="Google Shape;2299;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0" name="Google Shape;2300;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1" name="Google Shape;2301;p12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sz="1600"/>
          </a:p>
          <a:p>
            <a:pPr indent="-342900" lvl="0" marL="457200" rtl="0" algn="l">
              <a:spcBef>
                <a:spcPts val="800"/>
              </a:spcBef>
              <a:spcAft>
                <a:spcPts val="0"/>
              </a:spcAft>
              <a:buSzPts val="1800"/>
              <a:buChar char="●"/>
            </a:pPr>
            <a:r>
              <a:rPr lang="en" sz="1800"/>
              <a:t>In SIEMs, frequencies are useful because w</a:t>
            </a:r>
            <a:r>
              <a:rPr lang="en" sz="1800"/>
              <a:t>e can count source and </a:t>
            </a:r>
            <a:r>
              <a:rPr lang="en" sz="1800"/>
              <a:t>destination</a:t>
            </a:r>
            <a:r>
              <a:rPr lang="en" sz="1800"/>
              <a:t> IP addresses in an incoming log across all log sources.</a:t>
            </a:r>
            <a:endParaRPr sz="1800"/>
          </a:p>
          <a:p>
            <a:pPr indent="0" lvl="0" marL="0" rtl="0" algn="l">
              <a:spcBef>
                <a:spcPts val="800"/>
              </a:spcBef>
              <a:spcAft>
                <a:spcPts val="0"/>
              </a:spcAft>
              <a:buNone/>
            </a:pPr>
            <a:r>
              <a:t/>
            </a:r>
            <a:endParaRPr sz="1800"/>
          </a:p>
          <a:p>
            <a:pPr indent="-317500" lvl="0" marL="457200" rtl="0" algn="l">
              <a:spcBef>
                <a:spcPts val="800"/>
              </a:spcBef>
              <a:spcAft>
                <a:spcPts val="0"/>
              </a:spcAft>
              <a:buSzPts val="1400"/>
              <a:buChar char="●"/>
            </a:pPr>
            <a:r>
              <a:rPr lang="en" sz="1800"/>
              <a:t>A spike in the number of </a:t>
            </a:r>
            <a:r>
              <a:rPr lang="en" sz="1800"/>
              <a:t>occurrences</a:t>
            </a:r>
            <a:r>
              <a:rPr lang="en" sz="1800"/>
              <a:t> of a destination IP address can be an early warning sign that someone is targeting an attack on this system</a:t>
            </a:r>
            <a:r>
              <a:rPr lang="en" sz="1600"/>
              <a:t>.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Google Shape;2306;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Statistical Techniques</a:t>
            </a:r>
            <a:endParaRPr/>
          </a:p>
        </p:txBody>
      </p:sp>
      <p:sp>
        <p:nvSpPr>
          <p:cNvPr id="2307" name="Google Shape;2307;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Baselines </a:t>
            </a:r>
            <a:r>
              <a:rPr lang="en" sz="1600"/>
              <a:t>provide</a:t>
            </a:r>
            <a:r>
              <a:rPr lang="en" sz="1600">
                <a:solidFill>
                  <a:schemeClr val="dk1"/>
                </a:solidFill>
              </a:rPr>
              <a:t> a measure of what is normal in a SIEMs data set.</a:t>
            </a:r>
            <a:endParaRPr sz="1600">
              <a:solidFill>
                <a:schemeClr val="dk1"/>
              </a:solidFill>
            </a:endParaRPr>
          </a:p>
          <a:p>
            <a:pPr indent="0" lvl="0" marL="0" rtl="0" algn="l">
              <a:spcBef>
                <a:spcPts val="0"/>
              </a:spcBef>
              <a:spcAft>
                <a:spcPts val="0"/>
              </a:spcAft>
              <a:buNone/>
            </a:pPr>
            <a:r>
              <a:t/>
            </a:r>
            <a:endParaRPr b="1"/>
          </a:p>
        </p:txBody>
      </p:sp>
      <p:sp>
        <p:nvSpPr>
          <p:cNvPr id="2308" name="Google Shape;2308;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9" name="Google Shape;2309;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0" name="Google Shape;2310;p125"/>
          <p:cNvSpPr txBox="1"/>
          <p:nvPr>
            <p:ph idx="3" type="body"/>
          </p:nvPr>
        </p:nvSpPr>
        <p:spPr>
          <a:xfrm>
            <a:off x="175" y="1284250"/>
            <a:ext cx="9144000" cy="959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Baselines are </a:t>
            </a:r>
            <a:r>
              <a:rPr lang="en" sz="1600"/>
              <a:t>calculated</a:t>
            </a:r>
            <a:r>
              <a:rPr lang="en" sz="1600"/>
              <a:t> over a elongated period of time. </a:t>
            </a:r>
            <a:endParaRPr sz="1600"/>
          </a:p>
          <a:p>
            <a:pPr indent="-330200" lvl="0" marL="457200" rtl="0" algn="l">
              <a:spcBef>
                <a:spcPts val="800"/>
              </a:spcBef>
              <a:spcAft>
                <a:spcPts val="0"/>
              </a:spcAft>
              <a:buSzPts val="1600"/>
              <a:buChar char="●"/>
            </a:pPr>
            <a:r>
              <a:rPr lang="en" sz="1600"/>
              <a:t>Once the baseline is set, we can monitor unusual data that falls outside of the baseline. This data can serve as an early warning for targeted attacks to the system.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lang="en" sz="1600"/>
              <a:t>Baseline </a:t>
            </a:r>
            <a:r>
              <a:rPr lang="en" sz="1600"/>
              <a:t>usage</a:t>
            </a:r>
            <a:r>
              <a:rPr lang="en" sz="1600"/>
              <a:t> includes: </a:t>
            </a:r>
            <a:endParaRPr sz="1600"/>
          </a:p>
          <a:p>
            <a:pPr indent="-317500" lvl="0" marL="457200" rtl="0" algn="l">
              <a:lnSpc>
                <a:spcPct val="150000"/>
              </a:lnSpc>
              <a:spcBef>
                <a:spcPts val="800"/>
              </a:spcBef>
              <a:spcAft>
                <a:spcPts val="0"/>
              </a:spcAft>
              <a:buSzPts val="1400"/>
              <a:buChar char="●"/>
            </a:pPr>
            <a:r>
              <a:rPr lang="en"/>
              <a:t>User </a:t>
            </a:r>
            <a:r>
              <a:rPr lang="en"/>
              <a:t>logons</a:t>
            </a:r>
            <a:r>
              <a:rPr lang="en"/>
              <a:t> and logoffs, both </a:t>
            </a:r>
            <a:r>
              <a:rPr lang="en"/>
              <a:t>successes</a:t>
            </a:r>
            <a:r>
              <a:rPr lang="en"/>
              <a:t> and failures</a:t>
            </a:r>
            <a:endParaRPr/>
          </a:p>
          <a:p>
            <a:pPr indent="-317500" lvl="0" marL="457200" rtl="0" algn="l">
              <a:lnSpc>
                <a:spcPct val="150000"/>
              </a:lnSpc>
              <a:spcBef>
                <a:spcPts val="0"/>
              </a:spcBef>
              <a:spcAft>
                <a:spcPts val="0"/>
              </a:spcAft>
              <a:buSzPts val="1400"/>
              <a:buChar char="●"/>
            </a:pPr>
            <a:r>
              <a:rPr lang="en"/>
              <a:t>Network traffic bytes, inbound and outbound</a:t>
            </a:r>
            <a:endParaRPr/>
          </a:p>
          <a:p>
            <a:pPr indent="-317500" lvl="0" marL="457200" rtl="0" algn="l">
              <a:lnSpc>
                <a:spcPct val="150000"/>
              </a:lnSpc>
              <a:spcBef>
                <a:spcPts val="0"/>
              </a:spcBef>
              <a:spcAft>
                <a:spcPts val="0"/>
              </a:spcAft>
              <a:buSzPts val="1400"/>
              <a:buChar char="●"/>
            </a:pPr>
            <a:r>
              <a:rPr lang="en"/>
              <a:t>Network traffic to particular ports/services/protocols</a:t>
            </a:r>
            <a:endParaRPr/>
          </a:p>
          <a:p>
            <a:pPr indent="-317500" lvl="0" marL="457200" rtl="0" algn="l">
              <a:lnSpc>
                <a:spcPct val="150000"/>
              </a:lnSpc>
              <a:spcBef>
                <a:spcPts val="0"/>
              </a:spcBef>
              <a:spcAft>
                <a:spcPts val="0"/>
              </a:spcAft>
              <a:buSzPts val="1400"/>
              <a:buChar char="●"/>
            </a:pPr>
            <a:r>
              <a:rPr lang="en"/>
              <a:t>Administrative account usage / access</a:t>
            </a:r>
            <a:endParaRPr/>
          </a:p>
          <a:p>
            <a:pPr indent="-317500" lvl="0" marL="457200" rtl="0" algn="l">
              <a:lnSpc>
                <a:spcPct val="150000"/>
              </a:lnSpc>
              <a:spcBef>
                <a:spcPts val="0"/>
              </a:spcBef>
              <a:spcAft>
                <a:spcPts val="0"/>
              </a:spcAft>
              <a:buSzPts val="1400"/>
              <a:buChar char="●"/>
            </a:pPr>
            <a:r>
              <a:rPr lang="en"/>
              <a:t>Processes running on a server</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4" name="Shape 2314"/>
        <p:cNvGrpSpPr/>
        <p:nvPr/>
      </p:nvGrpSpPr>
      <p:grpSpPr>
        <a:xfrm>
          <a:off x="0" y="0"/>
          <a:ext cx="0" cy="0"/>
          <a:chOff x="0" y="0"/>
          <a:chExt cx="0" cy="0"/>
        </a:xfrm>
      </p:grpSpPr>
      <p:sp>
        <p:nvSpPr>
          <p:cNvPr id="2315" name="Google Shape;2315;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Statistical Techniques</a:t>
            </a:r>
            <a:endParaRPr/>
          </a:p>
        </p:txBody>
      </p:sp>
      <p:sp>
        <p:nvSpPr>
          <p:cNvPr id="2316" name="Google Shape;2316;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Thresholds </a:t>
            </a:r>
            <a:r>
              <a:rPr lang="en"/>
              <a:t>are used for determining when something exceeds a baseline value. </a:t>
            </a:r>
            <a:endParaRPr sz="1600">
              <a:solidFill>
                <a:schemeClr val="dk1"/>
              </a:solidFill>
            </a:endParaRPr>
          </a:p>
          <a:p>
            <a:pPr indent="0" lvl="0" marL="0" rtl="0" algn="l">
              <a:spcBef>
                <a:spcPts val="0"/>
              </a:spcBef>
              <a:spcAft>
                <a:spcPts val="0"/>
              </a:spcAft>
              <a:buNone/>
            </a:pPr>
            <a:r>
              <a:t/>
            </a:r>
            <a:endParaRPr b="1"/>
          </a:p>
        </p:txBody>
      </p:sp>
      <p:sp>
        <p:nvSpPr>
          <p:cNvPr id="2317" name="Google Shape;2317;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8" name="Google Shape;2318;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9" name="Google Shape;2319;p126"/>
          <p:cNvSpPr txBox="1"/>
          <p:nvPr>
            <p:ph idx="3" type="body"/>
          </p:nvPr>
        </p:nvSpPr>
        <p:spPr>
          <a:xfrm>
            <a:off x="175" y="1284250"/>
            <a:ext cx="9144000" cy="959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Examples for time and frequency thresholds include: </a:t>
            </a:r>
            <a:endParaRPr sz="1600"/>
          </a:p>
          <a:p>
            <a:pPr indent="-317500" lvl="0" marL="457200" rtl="0" algn="l">
              <a:lnSpc>
                <a:spcPct val="150000"/>
              </a:lnSpc>
              <a:spcBef>
                <a:spcPts val="1200"/>
              </a:spcBef>
              <a:spcAft>
                <a:spcPts val="0"/>
              </a:spcAft>
              <a:buSzPts val="1400"/>
              <a:buChar char="●"/>
            </a:pPr>
            <a:r>
              <a:rPr lang="en"/>
              <a:t>A server that normally receives an average of 20 failed logins </a:t>
            </a:r>
            <a:r>
              <a:rPr i="1" lang="en"/>
              <a:t>per hour</a:t>
            </a:r>
            <a:r>
              <a:rPr lang="en"/>
              <a:t> and is now receiving 50. </a:t>
            </a:r>
            <a:endParaRPr/>
          </a:p>
          <a:p>
            <a:pPr indent="-317500" lvl="0" marL="457200" rtl="0" algn="l">
              <a:lnSpc>
                <a:spcPct val="150000"/>
              </a:lnSpc>
              <a:spcBef>
                <a:spcPts val="0"/>
              </a:spcBef>
              <a:spcAft>
                <a:spcPts val="0"/>
              </a:spcAft>
              <a:buSzPts val="1400"/>
              <a:buChar char="●"/>
            </a:pPr>
            <a:r>
              <a:rPr lang="en"/>
              <a:t>Hits on port 443 over the </a:t>
            </a:r>
            <a:r>
              <a:rPr i="1" lang="en"/>
              <a:t>last week</a:t>
            </a:r>
            <a:r>
              <a:rPr lang="en"/>
              <a:t>. </a:t>
            </a:r>
            <a:endParaRPr/>
          </a:p>
          <a:p>
            <a:pPr indent="-317500" lvl="0" marL="457200" rtl="0" algn="l">
              <a:lnSpc>
                <a:spcPct val="150000"/>
              </a:lnSpc>
              <a:spcBef>
                <a:spcPts val="0"/>
              </a:spcBef>
              <a:spcAft>
                <a:spcPts val="0"/>
              </a:spcAft>
              <a:buSzPts val="1400"/>
              <a:buChar char="●"/>
            </a:pPr>
            <a:r>
              <a:rPr lang="en"/>
              <a:t>User logins to a server X </a:t>
            </a:r>
            <a:r>
              <a:rPr i="1" lang="en"/>
              <a:t>times per day</a:t>
            </a:r>
            <a:r>
              <a:rPr lang="en"/>
              <a:t>. </a:t>
            </a:r>
            <a:endParaRPr/>
          </a:p>
          <a:p>
            <a:pPr indent="-317500" lvl="0" marL="457200" rtl="0" algn="l">
              <a:lnSpc>
                <a:spcPct val="150000"/>
              </a:lnSpc>
              <a:spcBef>
                <a:spcPts val="0"/>
              </a:spcBef>
              <a:spcAft>
                <a:spcPts val="0"/>
              </a:spcAft>
              <a:buSzPts val="1400"/>
              <a:buChar char="●"/>
            </a:pPr>
            <a:r>
              <a:rPr lang="en"/>
              <a:t>Use of su command </a:t>
            </a:r>
            <a:r>
              <a:rPr i="1" lang="en"/>
              <a:t>per hour of day</a:t>
            </a:r>
            <a:r>
              <a:rPr lang="en"/>
              <a:t>.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3" name="Shape 2323"/>
        <p:cNvGrpSpPr/>
        <p:nvPr/>
      </p:nvGrpSpPr>
      <p:grpSpPr>
        <a:xfrm>
          <a:off x="0" y="0"/>
          <a:ext cx="0" cy="0"/>
          <a:chOff x="0" y="0"/>
          <a:chExt cx="0" cy="0"/>
        </a:xfrm>
      </p:grpSpPr>
      <p:sp>
        <p:nvSpPr>
          <p:cNvPr id="2324" name="Google Shape;2324;p12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325" name="Google Shape;2325;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6" name="Google Shape;2326;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7" name="Google Shape;2327;p12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Working with Logs and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review a log event in order to see data and understand the normalization process.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1" name="Shape 2331"/>
        <p:cNvGrpSpPr/>
        <p:nvPr/>
      </p:nvGrpSpPr>
      <p:grpSpPr>
        <a:xfrm>
          <a:off x="0" y="0"/>
          <a:ext cx="0" cy="0"/>
          <a:chOff x="0" y="0"/>
          <a:chExt cx="0" cy="0"/>
        </a:xfrm>
      </p:grpSpPr>
      <p:sp>
        <p:nvSpPr>
          <p:cNvPr id="2332" name="Google Shape;233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3" name="Google Shape;2333;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4" name="Google Shape;2334;p128"/>
          <p:cNvSpPr txBox="1"/>
          <p:nvPr/>
        </p:nvSpPr>
        <p:spPr>
          <a:xfrm>
            <a:off x="2431300" y="3622725"/>
            <a:ext cx="42135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Working with Logs and Events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8" name="Shape 2338"/>
        <p:cNvGrpSpPr/>
        <p:nvPr/>
      </p:nvGrpSpPr>
      <p:grpSpPr>
        <a:xfrm>
          <a:off x="0" y="0"/>
          <a:ext cx="0" cy="0"/>
          <a:chOff x="0" y="0"/>
          <a:chExt cx="0" cy="0"/>
        </a:xfrm>
      </p:grpSpPr>
      <p:sp>
        <p:nvSpPr>
          <p:cNvPr id="2339" name="Google Shape;2339;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40" name="Google Shape;2340;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a:t>
            </a:r>
            <a:endParaRPr/>
          </a:p>
        </p:txBody>
      </p:sp>
      <p:sp>
        <p:nvSpPr>
          <p:cNvPr id="2341" name="Google Shape;2341;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2" name="Google Shape;2342;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3" name="Google Shape;2343;p129"/>
          <p:cNvSpPr txBox="1"/>
          <p:nvPr>
            <p:ph idx="3" type="body"/>
          </p:nvPr>
        </p:nvSpPr>
        <p:spPr>
          <a:xfrm>
            <a:off x="175" y="1121413"/>
            <a:ext cx="9144000" cy="378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1. </a:t>
            </a:r>
            <a:r>
              <a:rPr lang="en"/>
              <a:t>List two benefits of using SIEMS: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How are logs used in a SIEMS?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3. What is a baseline and how is it used in a SIEMs</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7" name="Shape 2347"/>
        <p:cNvGrpSpPr/>
        <p:nvPr/>
      </p:nvGrpSpPr>
      <p:grpSpPr>
        <a:xfrm>
          <a:off x="0" y="0"/>
          <a:ext cx="0" cy="0"/>
          <a:chOff x="0" y="0"/>
          <a:chExt cx="0" cy="0"/>
        </a:xfrm>
      </p:grpSpPr>
      <p:sp>
        <p:nvSpPr>
          <p:cNvPr id="2348" name="Google Shape;2348;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49" name="Google Shape;2349;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a:t>
            </a:r>
            <a:endParaRPr/>
          </a:p>
        </p:txBody>
      </p:sp>
      <p:sp>
        <p:nvSpPr>
          <p:cNvPr id="2350" name="Google Shape;2350;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1" name="Google Shape;2351;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2" name="Google Shape;2352;p130"/>
          <p:cNvSpPr txBox="1"/>
          <p:nvPr>
            <p:ph idx="3" type="body"/>
          </p:nvPr>
        </p:nvSpPr>
        <p:spPr>
          <a:xfrm>
            <a:off x="175" y="1121413"/>
            <a:ext cx="9144000" cy="378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1. List two benefits of using SIEMS: Answers may include:</a:t>
            </a:r>
            <a:endParaRPr/>
          </a:p>
          <a:p>
            <a:pPr indent="0" lvl="0" marL="0" rtl="0" algn="l">
              <a:spcBef>
                <a:spcPts val="800"/>
              </a:spcBef>
              <a:spcAft>
                <a:spcPts val="0"/>
              </a:spcAft>
              <a:buNone/>
            </a:pPr>
            <a:r>
              <a:rPr lang="en">
                <a:highlight>
                  <a:srgbClr val="FFFF00"/>
                </a:highlight>
              </a:rPr>
              <a:t>Increased</a:t>
            </a:r>
            <a:r>
              <a:rPr lang="en">
                <a:highlight>
                  <a:srgbClr val="FFFF00"/>
                </a:highlight>
              </a:rPr>
              <a:t> efficiency; preventing potential security threats; reducing the impact of security breaches; reducing costs; better reporting log analysis, and retention; and IT compliance</a:t>
            </a:r>
            <a:endParaRPr>
              <a:highlight>
                <a:srgbClr val="FFFF00"/>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How are logs used in a SIEMS?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3. What is a baseline and how is it used in a SIEMs</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6" name="Shape 2356"/>
        <p:cNvGrpSpPr/>
        <p:nvPr/>
      </p:nvGrpSpPr>
      <p:grpSpPr>
        <a:xfrm>
          <a:off x="0" y="0"/>
          <a:ext cx="0" cy="0"/>
          <a:chOff x="0" y="0"/>
          <a:chExt cx="0" cy="0"/>
        </a:xfrm>
      </p:grpSpPr>
      <p:sp>
        <p:nvSpPr>
          <p:cNvPr id="2357" name="Google Shape;2357;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58" name="Google Shape;2358;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a:t>
            </a:r>
            <a:endParaRPr/>
          </a:p>
        </p:txBody>
      </p:sp>
      <p:sp>
        <p:nvSpPr>
          <p:cNvPr id="2359" name="Google Shape;2359;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0" name="Google Shape;2360;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1" name="Google Shape;2361;p131"/>
          <p:cNvSpPr txBox="1"/>
          <p:nvPr>
            <p:ph idx="3" type="body"/>
          </p:nvPr>
        </p:nvSpPr>
        <p:spPr>
          <a:xfrm>
            <a:off x="175" y="1121413"/>
            <a:ext cx="9144000" cy="378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1. List two benefits of using SIEMS: Answers may include:</a:t>
            </a:r>
            <a:endParaRPr/>
          </a:p>
          <a:p>
            <a:pPr indent="0" lvl="0" marL="0" rtl="0" algn="l">
              <a:spcBef>
                <a:spcPts val="800"/>
              </a:spcBef>
              <a:spcAft>
                <a:spcPts val="0"/>
              </a:spcAft>
              <a:buNone/>
            </a:pPr>
            <a:r>
              <a:rPr lang="en">
                <a:highlight>
                  <a:srgbClr val="FFFF00"/>
                </a:highlight>
              </a:rPr>
              <a:t>Increased efficiency; preventing potential security threats; reducing the impact of security breaches; reducing costs; better reporting log analysis, and retention; and IT compliance</a:t>
            </a:r>
            <a:endParaRPr>
              <a:highlight>
                <a:srgbClr val="FFFF00"/>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How are logs used in a SIEMS?</a:t>
            </a:r>
            <a:endParaRPr/>
          </a:p>
          <a:p>
            <a:pPr indent="0" lvl="0" marL="0" rtl="0" algn="l">
              <a:spcBef>
                <a:spcPts val="800"/>
              </a:spcBef>
              <a:spcAft>
                <a:spcPts val="0"/>
              </a:spcAft>
              <a:buNone/>
            </a:pPr>
            <a:r>
              <a:rPr lang="en">
                <a:highlight>
                  <a:srgbClr val="FFFF00"/>
                </a:highlight>
              </a:rPr>
              <a:t>SIEMs collect logs from different sources in real-time and security teams use the data to detect and respond to security incidents. </a:t>
            </a:r>
            <a:endParaRPr>
              <a:highlight>
                <a:srgbClr val="FFFF00"/>
              </a:highlight>
            </a:endParaRPr>
          </a:p>
          <a:p>
            <a:pPr indent="0" lvl="0" marL="0" rtl="0" algn="l">
              <a:spcBef>
                <a:spcPts val="800"/>
              </a:spcBef>
              <a:spcAft>
                <a:spcPts val="0"/>
              </a:spcAft>
              <a:buNone/>
            </a:pPr>
            <a:r>
              <a:rPr lang="en">
                <a:highlight>
                  <a:srgbClr val="FFFF00"/>
                </a:highlight>
              </a:rPr>
              <a:t>Log data is processed into events, which are then used in analysis. </a:t>
            </a:r>
            <a:endParaRPr>
              <a:highlight>
                <a:srgbClr val="FFFF00"/>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3. What is a baseline and how is it used in a SIEMs</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8" name="Shape 2048"/>
        <p:cNvGrpSpPr/>
        <p:nvPr/>
      </p:nvGrpSpPr>
      <p:grpSpPr>
        <a:xfrm>
          <a:off x="0" y="0"/>
          <a:ext cx="0" cy="0"/>
          <a:chOff x="0" y="0"/>
          <a:chExt cx="0" cy="0"/>
        </a:xfrm>
      </p:grpSpPr>
      <p:sp>
        <p:nvSpPr>
          <p:cNvPr id="2049" name="Google Shape;2049;p10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Introduction to SIEMS</a:t>
            </a:r>
            <a:endParaRPr>
              <a:latin typeface="Roboto Mono"/>
              <a:ea typeface="Roboto Mono"/>
              <a:cs typeface="Roboto Mono"/>
              <a:sym typeface="Roboto Mono"/>
            </a:endParaRPr>
          </a:p>
        </p:txBody>
      </p:sp>
      <p:sp>
        <p:nvSpPr>
          <p:cNvPr id="2050" name="Google Shape;2050;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1" name="Google Shape;2051;p10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2" name="Google Shape;2052;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67" name="Google Shape;2367;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a:t>
            </a:r>
            <a:endParaRPr/>
          </a:p>
        </p:txBody>
      </p:sp>
      <p:sp>
        <p:nvSpPr>
          <p:cNvPr id="2368" name="Google Shape;236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9" name="Google Shape;2369;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0" name="Google Shape;2370;p132"/>
          <p:cNvSpPr txBox="1"/>
          <p:nvPr>
            <p:ph idx="3" type="body"/>
          </p:nvPr>
        </p:nvSpPr>
        <p:spPr>
          <a:xfrm>
            <a:off x="175" y="1121413"/>
            <a:ext cx="9144000" cy="378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1. List two benefits of using SIEMS: Answers may include:</a:t>
            </a:r>
            <a:endParaRPr/>
          </a:p>
          <a:p>
            <a:pPr indent="0" lvl="0" marL="0" rtl="0" algn="l">
              <a:spcBef>
                <a:spcPts val="800"/>
              </a:spcBef>
              <a:spcAft>
                <a:spcPts val="0"/>
              </a:spcAft>
              <a:buNone/>
            </a:pPr>
            <a:r>
              <a:rPr lang="en">
                <a:highlight>
                  <a:srgbClr val="FFFF00"/>
                </a:highlight>
              </a:rPr>
              <a:t>Increased efficiency; preventing potential security threats; reducing the impact of security breaches; reducing costs; better reporting log analysis, and retention; and IT compliance</a:t>
            </a:r>
            <a:endParaRPr>
              <a:highlight>
                <a:srgbClr val="FFFF00"/>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How are logs used in a SIEMS?</a:t>
            </a:r>
            <a:endParaRPr/>
          </a:p>
          <a:p>
            <a:pPr indent="0" lvl="0" marL="0" rtl="0" algn="l">
              <a:spcBef>
                <a:spcPts val="800"/>
              </a:spcBef>
              <a:spcAft>
                <a:spcPts val="0"/>
              </a:spcAft>
              <a:buNone/>
            </a:pPr>
            <a:r>
              <a:rPr lang="en">
                <a:highlight>
                  <a:srgbClr val="FFFF00"/>
                </a:highlight>
              </a:rPr>
              <a:t>SIEMs collect logs from different sources in real-time and security teams use the data to detect and respond to security incidents. </a:t>
            </a:r>
            <a:endParaRPr>
              <a:highlight>
                <a:srgbClr val="FFFF00"/>
              </a:highlight>
            </a:endParaRPr>
          </a:p>
          <a:p>
            <a:pPr indent="0" lvl="0" marL="0" rtl="0" algn="l">
              <a:spcBef>
                <a:spcPts val="800"/>
              </a:spcBef>
              <a:spcAft>
                <a:spcPts val="0"/>
              </a:spcAft>
              <a:buNone/>
            </a:pPr>
            <a:r>
              <a:rPr lang="en">
                <a:solidFill>
                  <a:schemeClr val="dk1"/>
                </a:solidFill>
                <a:highlight>
                  <a:srgbClr val="FFFF00"/>
                </a:highlight>
              </a:rPr>
              <a:t>Log data is processed into events, which are then used in analysis. </a:t>
            </a:r>
            <a:endParaRPr>
              <a:highlight>
                <a:srgbClr val="FFFF00"/>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3. What is a baseline and how is it used in a SIEMs</a:t>
            </a:r>
            <a:endParaRPr/>
          </a:p>
          <a:p>
            <a:pPr indent="0" lvl="0" marL="0" rtl="0" algn="l">
              <a:spcBef>
                <a:spcPts val="800"/>
              </a:spcBef>
              <a:spcAft>
                <a:spcPts val="800"/>
              </a:spcAft>
              <a:buNone/>
            </a:pPr>
            <a:r>
              <a:rPr lang="en">
                <a:highlight>
                  <a:srgbClr val="FFFF00"/>
                </a:highlight>
              </a:rPr>
              <a:t>A baseline provides a measure calculated over an extended period of time in order to determine what is normal in a SIEMS data set. </a:t>
            </a:r>
            <a:endParaRPr>
              <a:highlight>
                <a:srgbClr val="FFFF00"/>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4" name="Shape 2374"/>
        <p:cNvGrpSpPr/>
        <p:nvPr/>
      </p:nvGrpSpPr>
      <p:grpSpPr>
        <a:xfrm>
          <a:off x="0" y="0"/>
          <a:ext cx="0" cy="0"/>
          <a:chOff x="0" y="0"/>
          <a:chExt cx="0" cy="0"/>
        </a:xfrm>
      </p:grpSpPr>
      <p:sp>
        <p:nvSpPr>
          <p:cNvPr id="2375" name="Google Shape;2375;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76" name="Google Shape;2376;p133"/>
          <p:cNvSpPr txBox="1"/>
          <p:nvPr>
            <p:ph idx="1" type="subTitle"/>
          </p:nvPr>
        </p:nvSpPr>
        <p:spPr>
          <a:xfrm>
            <a:off x="0" y="675975"/>
            <a:ext cx="9144000" cy="783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2: Using the sample log entry:</a:t>
            </a:r>
            <a:endParaRPr/>
          </a:p>
          <a:p>
            <a:pPr indent="0" lvl="0" marL="0" rtl="0" algn="l">
              <a:spcBef>
                <a:spcPts val="1000"/>
              </a:spcBef>
              <a:spcAft>
                <a:spcPts val="0"/>
              </a:spcAft>
              <a:buNone/>
            </a:pPr>
            <a:r>
              <a:rPr lang="en" sz="1100">
                <a:solidFill>
                  <a:srgbClr val="24292E"/>
                </a:solidFill>
                <a:latin typeface="Roboto Mono"/>
                <a:ea typeface="Roboto Mono"/>
                <a:cs typeface="Roboto Mono"/>
                <a:sym typeface="Roboto Mono"/>
              </a:rPr>
              <a:t>192.188.106.240 - - [06/Feb/2019:23:59:45] </a:t>
            </a:r>
            <a:r>
              <a:rPr lang="en" sz="1100">
                <a:solidFill>
                  <a:srgbClr val="032F62"/>
                </a:solidFill>
                <a:latin typeface="Roboto Mono"/>
                <a:ea typeface="Roboto Mono"/>
                <a:cs typeface="Roboto Mono"/>
                <a:sym typeface="Roboto Mono"/>
              </a:rPr>
              <a:t>"GET http://www.buttercupgames.com/category.screen?</a:t>
            </a:r>
            <a:endParaRPr sz="1100">
              <a:solidFill>
                <a:srgbClr val="24292E"/>
              </a:solidFill>
              <a:latin typeface="Roboto Mono"/>
              <a:ea typeface="Roboto Mono"/>
              <a:cs typeface="Roboto Mono"/>
              <a:sym typeface="Roboto Mono"/>
            </a:endParaRPr>
          </a:p>
          <a:p>
            <a:pPr indent="0" lvl="0" marL="0" marR="152400" rtl="0" algn="l">
              <a:lnSpc>
                <a:spcPct val="145000"/>
              </a:lnSpc>
              <a:spcBef>
                <a:spcPts val="0"/>
              </a:spcBef>
              <a:spcAft>
                <a:spcPts val="0"/>
              </a:spcAft>
              <a:buClr>
                <a:schemeClr val="dk1"/>
              </a:buClr>
              <a:buSzPts val="1100"/>
              <a:buFont typeface="Arial"/>
              <a:buNone/>
            </a:pPr>
            <a:r>
              <a:rPr lang="en" sz="1100">
                <a:solidFill>
                  <a:srgbClr val="032F62"/>
                </a:solidFill>
                <a:latin typeface="Roboto Mono"/>
                <a:ea typeface="Roboto Mono"/>
                <a:cs typeface="Roboto Mono"/>
                <a:sym typeface="Roboto Mono"/>
              </a:rPr>
              <a:t>categoryId=TEE&amp;JSESSIONID=SD2SL4FF9ADFF4959 HTTP 1.1"</a:t>
            </a:r>
            <a:r>
              <a:rPr lang="en" sz="1100">
                <a:solidFill>
                  <a:srgbClr val="24292E"/>
                </a:solidFill>
                <a:latin typeface="Roboto Mono"/>
                <a:ea typeface="Roboto Mono"/>
                <a:cs typeface="Roboto Mono"/>
                <a:sym typeface="Roboto Mono"/>
              </a:rPr>
              <a:t> 200 2958</a:t>
            </a:r>
            <a:endParaRPr sz="11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2377" name="Google Shape;237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8" name="Google Shape;2378;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9" name="Google Shape;2379;p133"/>
          <p:cNvSpPr txBox="1"/>
          <p:nvPr>
            <p:ph idx="3" type="body"/>
          </p:nvPr>
        </p:nvSpPr>
        <p:spPr>
          <a:xfrm>
            <a:off x="0" y="1710976"/>
            <a:ext cx="9144000" cy="3162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Field names and values: </a:t>
            </a:r>
            <a:endParaRPr/>
          </a:p>
          <a:p>
            <a:pPr indent="0" lvl="0" marL="0" rtl="0" algn="l">
              <a:lnSpc>
                <a:spcPct val="115000"/>
              </a:lnSpc>
              <a:spcBef>
                <a:spcPts val="800"/>
              </a:spcBef>
              <a:spcAft>
                <a:spcPts val="0"/>
              </a:spcAft>
              <a:buNone/>
            </a:pPr>
            <a:r>
              <a:t/>
            </a:r>
            <a:endParaRPr sz="1200">
              <a:highlight>
                <a:srgbClr val="FFFF00"/>
              </a:highlight>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Google Shape;2384;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85" name="Google Shape;2385;p134"/>
          <p:cNvSpPr txBox="1"/>
          <p:nvPr>
            <p:ph idx="1" type="subTitle"/>
          </p:nvPr>
        </p:nvSpPr>
        <p:spPr>
          <a:xfrm>
            <a:off x="0" y="675975"/>
            <a:ext cx="9144000" cy="783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2: Using the sample log entry:</a:t>
            </a:r>
            <a:endParaRPr/>
          </a:p>
          <a:p>
            <a:pPr indent="0" lvl="0" marL="0" rtl="0" algn="l">
              <a:spcBef>
                <a:spcPts val="1000"/>
              </a:spcBef>
              <a:spcAft>
                <a:spcPts val="0"/>
              </a:spcAft>
              <a:buNone/>
            </a:pPr>
            <a:r>
              <a:rPr lang="en" sz="1100">
                <a:solidFill>
                  <a:srgbClr val="24292E"/>
                </a:solidFill>
                <a:latin typeface="Roboto Mono"/>
                <a:ea typeface="Roboto Mono"/>
                <a:cs typeface="Roboto Mono"/>
                <a:sym typeface="Roboto Mono"/>
              </a:rPr>
              <a:t>192.188.106.240 - - [06/Feb/2019:23:59:45] </a:t>
            </a:r>
            <a:r>
              <a:rPr lang="en" sz="1100">
                <a:solidFill>
                  <a:srgbClr val="032F62"/>
                </a:solidFill>
                <a:latin typeface="Roboto Mono"/>
                <a:ea typeface="Roboto Mono"/>
                <a:cs typeface="Roboto Mono"/>
                <a:sym typeface="Roboto Mono"/>
              </a:rPr>
              <a:t>"GET http://www.buttercupgames.com/category.screen?</a:t>
            </a:r>
            <a:endParaRPr sz="1100">
              <a:solidFill>
                <a:srgbClr val="24292E"/>
              </a:solidFill>
              <a:latin typeface="Roboto Mono"/>
              <a:ea typeface="Roboto Mono"/>
              <a:cs typeface="Roboto Mono"/>
              <a:sym typeface="Roboto Mono"/>
            </a:endParaRPr>
          </a:p>
          <a:p>
            <a:pPr indent="0" lvl="0" marL="0" marR="152400" rtl="0" algn="l">
              <a:lnSpc>
                <a:spcPct val="145000"/>
              </a:lnSpc>
              <a:spcBef>
                <a:spcPts val="0"/>
              </a:spcBef>
              <a:spcAft>
                <a:spcPts val="0"/>
              </a:spcAft>
              <a:buNone/>
            </a:pPr>
            <a:r>
              <a:rPr lang="en" sz="1100">
                <a:solidFill>
                  <a:srgbClr val="032F62"/>
                </a:solidFill>
                <a:latin typeface="Roboto Mono"/>
                <a:ea typeface="Roboto Mono"/>
                <a:cs typeface="Roboto Mono"/>
                <a:sym typeface="Roboto Mono"/>
              </a:rPr>
              <a:t>categoryId=TEE&amp;JSESSIONID=SD2SL4FF9ADFF4959 HTTP 1.1"</a:t>
            </a:r>
            <a:r>
              <a:rPr lang="en" sz="1100">
                <a:solidFill>
                  <a:srgbClr val="24292E"/>
                </a:solidFill>
                <a:latin typeface="Roboto Mono"/>
                <a:ea typeface="Roboto Mono"/>
                <a:cs typeface="Roboto Mono"/>
                <a:sym typeface="Roboto Mono"/>
              </a:rPr>
              <a:t> 200 2958</a:t>
            </a:r>
            <a:endParaRPr sz="11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2386" name="Google Shape;238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7" name="Google Shape;2387;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8" name="Google Shape;2388;p134"/>
          <p:cNvSpPr txBox="1"/>
          <p:nvPr>
            <p:ph idx="3" type="body"/>
          </p:nvPr>
        </p:nvSpPr>
        <p:spPr>
          <a:xfrm>
            <a:off x="0" y="1710976"/>
            <a:ext cx="9144000" cy="3162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F</a:t>
            </a:r>
            <a:r>
              <a:rPr lang="en"/>
              <a:t>ield names and values: </a:t>
            </a:r>
            <a:endParaRPr/>
          </a:p>
          <a:p>
            <a:pPr indent="0" lvl="0" marL="0" rtl="0" algn="l">
              <a:lnSpc>
                <a:spcPct val="115000"/>
              </a:lnSpc>
              <a:spcBef>
                <a:spcPts val="800"/>
              </a:spcBef>
              <a:spcAft>
                <a:spcPts val="0"/>
              </a:spcAft>
              <a:buNone/>
            </a:pPr>
            <a:r>
              <a:rPr b="1" lang="en">
                <a:highlight>
                  <a:srgbClr val="FFFF00"/>
                </a:highlight>
                <a:latin typeface="Roboto Mono"/>
                <a:ea typeface="Roboto Mono"/>
                <a:cs typeface="Roboto Mono"/>
                <a:sym typeface="Roboto Mono"/>
              </a:rPr>
              <a:t>client_ip</a:t>
            </a:r>
            <a:r>
              <a:rPr lang="en">
                <a:highlight>
                  <a:srgbClr val="FFFF00"/>
                </a:highlight>
                <a:latin typeface="Roboto Mono"/>
                <a:ea typeface="Roboto Mono"/>
                <a:cs typeface="Roboto Mono"/>
                <a:sym typeface="Roboto Mono"/>
              </a:rPr>
              <a:t> = 192.188.106.240</a:t>
            </a:r>
            <a:endParaRPr>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b="1" lang="en">
                <a:highlight>
                  <a:srgbClr val="FFFF00"/>
                </a:highlight>
                <a:latin typeface="Roboto Mono"/>
                <a:ea typeface="Roboto Mono"/>
                <a:cs typeface="Roboto Mono"/>
                <a:sym typeface="Roboto Mono"/>
              </a:rPr>
              <a:t>timestamp</a:t>
            </a:r>
            <a:r>
              <a:rPr lang="en">
                <a:highlight>
                  <a:srgbClr val="FFFF00"/>
                </a:highlight>
                <a:latin typeface="Roboto Mono"/>
                <a:ea typeface="Roboto Mono"/>
                <a:cs typeface="Roboto Mono"/>
                <a:sym typeface="Roboto Mono"/>
              </a:rPr>
              <a:t> = 06/Feb/2019:23:59:45</a:t>
            </a:r>
            <a:endParaRPr>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b="1" lang="en">
                <a:highlight>
                  <a:srgbClr val="FFFF00"/>
                </a:highlight>
                <a:latin typeface="Roboto Mono"/>
                <a:ea typeface="Roboto Mono"/>
                <a:cs typeface="Roboto Mono"/>
                <a:sym typeface="Roboto Mono"/>
              </a:rPr>
              <a:t>http_method</a:t>
            </a:r>
            <a:r>
              <a:rPr lang="en">
                <a:highlight>
                  <a:srgbClr val="FFFF00"/>
                </a:highlight>
                <a:latin typeface="Roboto Mono"/>
                <a:ea typeface="Roboto Mono"/>
                <a:cs typeface="Roboto Mono"/>
                <a:sym typeface="Roboto Mono"/>
              </a:rPr>
              <a:t> = GET</a:t>
            </a:r>
            <a:endParaRPr>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b="1" lang="en">
                <a:highlight>
                  <a:srgbClr val="FFFF00"/>
                </a:highlight>
                <a:latin typeface="Roboto Mono"/>
                <a:ea typeface="Roboto Mono"/>
                <a:cs typeface="Roboto Mono"/>
                <a:sym typeface="Roboto Mono"/>
              </a:rPr>
              <a:t>http_url</a:t>
            </a:r>
            <a:r>
              <a:rPr lang="en">
                <a:highlight>
                  <a:srgbClr val="FFFF00"/>
                </a:highlight>
                <a:latin typeface="Roboto Mono"/>
                <a:ea typeface="Roboto Mono"/>
                <a:cs typeface="Roboto Mono"/>
                <a:sym typeface="Roboto Mono"/>
              </a:rPr>
              <a:t> = GET http://www.buttercupgames.com/category.screen?categoryId=TEE&amp;JSESSIONID=SD2SL4FF9ADFF4959 HTTP 1.1</a:t>
            </a:r>
            <a:endParaRPr>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b="1" lang="en">
                <a:highlight>
                  <a:srgbClr val="FFFF00"/>
                </a:highlight>
                <a:latin typeface="Roboto Mono"/>
                <a:ea typeface="Roboto Mono"/>
                <a:cs typeface="Roboto Mono"/>
                <a:sym typeface="Roboto Mono"/>
              </a:rPr>
              <a:t>status</a:t>
            </a:r>
            <a:r>
              <a:rPr lang="en">
                <a:highlight>
                  <a:srgbClr val="FFFF00"/>
                </a:highlight>
                <a:latin typeface="Roboto Mono"/>
                <a:ea typeface="Roboto Mono"/>
                <a:cs typeface="Roboto Mono"/>
                <a:sym typeface="Roboto Mono"/>
              </a:rPr>
              <a:t> = 200</a:t>
            </a:r>
            <a:endParaRPr>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b="1" lang="en">
                <a:highlight>
                  <a:srgbClr val="FFFF00"/>
                </a:highlight>
                <a:latin typeface="Roboto Mono"/>
                <a:ea typeface="Roboto Mono"/>
                <a:cs typeface="Roboto Mono"/>
                <a:sym typeface="Roboto Mono"/>
              </a:rPr>
              <a:t>bytes</a:t>
            </a:r>
            <a:r>
              <a:rPr lang="en">
                <a:highlight>
                  <a:srgbClr val="FFFF00"/>
                </a:highlight>
                <a:latin typeface="Roboto Mono"/>
                <a:ea typeface="Roboto Mono"/>
                <a:cs typeface="Roboto Mono"/>
                <a:sym typeface="Roboto Mono"/>
              </a:rPr>
              <a:t> = 2958</a:t>
            </a:r>
            <a:endParaRPr>
              <a:highlight>
                <a:srgbClr val="FFFF00"/>
              </a:highlight>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2" name="Shape 2392"/>
        <p:cNvGrpSpPr/>
        <p:nvPr/>
      </p:nvGrpSpPr>
      <p:grpSpPr>
        <a:xfrm>
          <a:off x="0" y="0"/>
          <a:ext cx="0" cy="0"/>
          <a:chOff x="0" y="0"/>
          <a:chExt cx="0" cy="0"/>
        </a:xfrm>
      </p:grpSpPr>
      <p:sp>
        <p:nvSpPr>
          <p:cNvPr id="2393" name="Google Shape;2393;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94" name="Google Shape;2394;p135"/>
          <p:cNvSpPr txBox="1"/>
          <p:nvPr>
            <p:ph idx="1" type="subTitle"/>
          </p:nvPr>
        </p:nvSpPr>
        <p:spPr>
          <a:xfrm>
            <a:off x="0" y="675975"/>
            <a:ext cx="9144000" cy="65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Part 3: </a:t>
            </a:r>
            <a:r>
              <a:rPr lang="en" sz="1600">
                <a:highlight>
                  <a:srgbClr val="FFFFFF"/>
                </a:highlight>
              </a:rPr>
              <a:t>Write a pseudo-code statement(s) that checks if the GET request to the server was unsuccessful for the source IP address and the date in our sample log entry.</a:t>
            </a:r>
            <a:r>
              <a:rPr lang="en" sz="1600">
                <a:highlight>
                  <a:srgbClr val="FFFFFF"/>
                </a:highlight>
                <a:latin typeface="Arial"/>
                <a:ea typeface="Arial"/>
                <a:cs typeface="Arial"/>
                <a:sym typeface="Arial"/>
              </a:rPr>
              <a:t> </a:t>
            </a:r>
            <a:endParaRPr sz="1600"/>
          </a:p>
          <a:p>
            <a:pPr indent="0" lvl="0" marL="0" rtl="0" algn="l">
              <a:spcBef>
                <a:spcPts val="1000"/>
              </a:spcBef>
              <a:spcAft>
                <a:spcPts val="0"/>
              </a:spcAft>
              <a:buNone/>
            </a:pPr>
            <a:r>
              <a:t/>
            </a:r>
            <a:endParaRPr/>
          </a:p>
        </p:txBody>
      </p:sp>
      <p:sp>
        <p:nvSpPr>
          <p:cNvPr id="2395" name="Google Shape;2395;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6" name="Google Shape;2396;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7" name="Google Shape;2397;p135"/>
          <p:cNvSpPr txBox="1"/>
          <p:nvPr>
            <p:ph idx="3" type="body"/>
          </p:nvPr>
        </p:nvSpPr>
        <p:spPr>
          <a:xfrm>
            <a:off x="0" y="1443037"/>
            <a:ext cx="9144000" cy="3429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t/>
            </a:r>
            <a:endParaRPr sz="1200">
              <a:highlight>
                <a:srgbClr val="FFFF00"/>
              </a:highlight>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Google Shape;2402;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403" name="Google Shape;2403;p136"/>
          <p:cNvSpPr txBox="1"/>
          <p:nvPr>
            <p:ph idx="1" type="subTitle"/>
          </p:nvPr>
        </p:nvSpPr>
        <p:spPr>
          <a:xfrm>
            <a:off x="0" y="675975"/>
            <a:ext cx="9144000" cy="65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Part 3: </a:t>
            </a:r>
            <a:r>
              <a:rPr lang="en" sz="1600">
                <a:highlight>
                  <a:srgbClr val="FFFFFF"/>
                </a:highlight>
              </a:rPr>
              <a:t>Write a pseudo-code statement(s) that checks if the GET request to the server was unsuccessful for the source IP address and the date in our sample log entry.</a:t>
            </a:r>
            <a:r>
              <a:rPr lang="en" sz="1600">
                <a:highlight>
                  <a:srgbClr val="FFFFFF"/>
                </a:highlight>
                <a:latin typeface="Arial"/>
                <a:ea typeface="Arial"/>
                <a:cs typeface="Arial"/>
                <a:sym typeface="Arial"/>
              </a:rPr>
              <a:t> </a:t>
            </a:r>
            <a:endParaRPr sz="1600"/>
          </a:p>
          <a:p>
            <a:pPr indent="0" lvl="0" marL="0" rtl="0" algn="l">
              <a:spcBef>
                <a:spcPts val="1000"/>
              </a:spcBef>
              <a:spcAft>
                <a:spcPts val="0"/>
              </a:spcAft>
              <a:buNone/>
            </a:pPr>
            <a:r>
              <a:t/>
            </a:r>
            <a:endParaRPr/>
          </a:p>
        </p:txBody>
      </p:sp>
      <p:sp>
        <p:nvSpPr>
          <p:cNvPr id="2404" name="Google Shape;240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5" name="Google Shape;2405;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6" name="Google Shape;2406;p136"/>
          <p:cNvSpPr txBox="1"/>
          <p:nvPr>
            <p:ph idx="3" type="body"/>
          </p:nvPr>
        </p:nvSpPr>
        <p:spPr>
          <a:xfrm>
            <a:off x="0" y="1443037"/>
            <a:ext cx="9144000" cy="3429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600">
                <a:latin typeface="Roboto Mono"/>
                <a:ea typeface="Roboto Mono"/>
                <a:cs typeface="Roboto Mono"/>
                <a:sym typeface="Roboto Mono"/>
              </a:rPr>
              <a:t>Potential Solution: </a:t>
            </a:r>
            <a:endParaRPr sz="1600">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client_ip is equal to </a:t>
            </a:r>
            <a:r>
              <a:rPr lang="en" sz="1800">
                <a:solidFill>
                  <a:srgbClr val="032F62"/>
                </a:solidFill>
                <a:highlight>
                  <a:srgbClr val="FFFF00"/>
                </a:highlight>
                <a:latin typeface="Roboto Mono"/>
                <a:ea typeface="Roboto Mono"/>
                <a:cs typeface="Roboto Mono"/>
                <a:sym typeface="Roboto Mono"/>
              </a:rPr>
              <a:t>`192.188.106.240`</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AND</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timestamp is equal to </a:t>
            </a:r>
            <a:r>
              <a:rPr lang="en" sz="1800">
                <a:solidFill>
                  <a:srgbClr val="032F62"/>
                </a:solidFill>
                <a:highlight>
                  <a:srgbClr val="FFFF00"/>
                </a:highlight>
                <a:latin typeface="Roboto Mono"/>
                <a:ea typeface="Roboto Mono"/>
                <a:cs typeface="Roboto Mono"/>
                <a:sym typeface="Roboto Mono"/>
              </a:rPr>
              <a:t>`06/Feb/2019:23:59:45`</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AND</a:t>
            </a:r>
            <a:endParaRPr sz="1800">
              <a:solidFill>
                <a:srgbClr val="24292E"/>
              </a:solidFill>
              <a:highlight>
                <a:srgbClr val="FFFF00"/>
              </a:highlight>
              <a:latin typeface="Roboto Mono"/>
              <a:ea typeface="Roboto Mono"/>
              <a:cs typeface="Roboto Mono"/>
              <a:sym typeface="Roboto Mono"/>
            </a:endParaRPr>
          </a:p>
          <a:p>
            <a:pPr indent="0" lvl="0" marL="0" marR="152400" rtl="0" algn="l">
              <a:lnSpc>
                <a:spcPct val="145000"/>
              </a:lnSpc>
              <a:spcBef>
                <a:spcPts val="1200"/>
              </a:spcBef>
              <a:spcAft>
                <a:spcPts val="0"/>
              </a:spcAft>
              <a:buClr>
                <a:schemeClr val="dk1"/>
              </a:buClr>
              <a:buSzPts val="1100"/>
              <a:buFont typeface="Arial"/>
              <a:buNone/>
            </a:pPr>
            <a:r>
              <a:rPr lang="en" sz="1800">
                <a:solidFill>
                  <a:srgbClr val="24292E"/>
                </a:solidFill>
                <a:highlight>
                  <a:srgbClr val="FFFF00"/>
                </a:highlight>
                <a:latin typeface="Roboto Mono"/>
                <a:ea typeface="Roboto Mono"/>
                <a:cs typeface="Roboto Mono"/>
                <a:sym typeface="Roboto Mono"/>
              </a:rPr>
              <a:t>status does not equal </a:t>
            </a:r>
            <a:r>
              <a:rPr lang="en" sz="1800">
                <a:solidFill>
                  <a:srgbClr val="032F62"/>
                </a:solidFill>
                <a:highlight>
                  <a:srgbClr val="FFFF00"/>
                </a:highlight>
                <a:latin typeface="Roboto Mono"/>
                <a:ea typeface="Roboto Mono"/>
                <a:cs typeface="Roboto Mono"/>
                <a:sym typeface="Roboto Mono"/>
              </a:rPr>
              <a:t>`200`</a:t>
            </a:r>
            <a:endParaRPr sz="1800">
              <a:solidFill>
                <a:srgbClr val="032F62"/>
              </a:solidFill>
              <a:highlight>
                <a:srgbClr val="FFFF00"/>
              </a:highlight>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600">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0" name="Shape 2410"/>
        <p:cNvGrpSpPr/>
        <p:nvPr/>
      </p:nvGrpSpPr>
      <p:grpSpPr>
        <a:xfrm>
          <a:off x="0" y="0"/>
          <a:ext cx="0" cy="0"/>
          <a:chOff x="0" y="0"/>
          <a:chExt cx="0" cy="0"/>
        </a:xfrm>
      </p:grpSpPr>
      <p:sp>
        <p:nvSpPr>
          <p:cNvPr id="2411" name="Google Shape;2411;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412" name="Google Shape;2412;p137"/>
          <p:cNvSpPr txBox="1"/>
          <p:nvPr>
            <p:ph idx="1" type="subTitle"/>
          </p:nvPr>
        </p:nvSpPr>
        <p:spPr>
          <a:xfrm>
            <a:off x="0" y="675975"/>
            <a:ext cx="9144000" cy="65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Part 3: </a:t>
            </a:r>
            <a:r>
              <a:rPr b="1" lang="en" sz="1600">
                <a:highlight>
                  <a:srgbClr val="FFFFFF"/>
                </a:highlight>
              </a:rPr>
              <a:t>Extra Challenge: </a:t>
            </a:r>
            <a:r>
              <a:rPr lang="en" sz="1600">
                <a:highlight>
                  <a:srgbClr val="FFFFFF"/>
                </a:highlight>
              </a:rPr>
              <a:t>Send an alert if the count of unsuccessful GET responses are greater than 50 in one minute. </a:t>
            </a:r>
            <a:endParaRPr sz="1600"/>
          </a:p>
          <a:p>
            <a:pPr indent="0" lvl="0" marL="0" rtl="0" algn="l">
              <a:spcBef>
                <a:spcPts val="1000"/>
              </a:spcBef>
              <a:spcAft>
                <a:spcPts val="0"/>
              </a:spcAft>
              <a:buNone/>
            </a:pPr>
            <a:r>
              <a:t/>
            </a:r>
            <a:endParaRPr/>
          </a:p>
        </p:txBody>
      </p:sp>
      <p:sp>
        <p:nvSpPr>
          <p:cNvPr id="2413" name="Google Shape;2413;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4" name="Google Shape;2414;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5" name="Google Shape;2415;p137"/>
          <p:cNvSpPr txBox="1"/>
          <p:nvPr>
            <p:ph idx="3" type="body"/>
          </p:nvPr>
        </p:nvSpPr>
        <p:spPr>
          <a:xfrm>
            <a:off x="0" y="1443037"/>
            <a:ext cx="9144000" cy="3429900"/>
          </a:xfrm>
          <a:prstGeom prst="rect">
            <a:avLst/>
          </a:prstGeom>
        </p:spPr>
        <p:txBody>
          <a:bodyPr anchorCtr="0" anchor="t" bIns="914400" lIns="457200" spcFirstLastPara="1" rIns="457200" wrap="square" tIns="0">
            <a:noAutofit/>
          </a:bodyPr>
          <a:lstStyle/>
          <a:p>
            <a:pPr indent="0" lvl="0" marL="0" marR="152400" rtl="0" algn="l">
              <a:lnSpc>
                <a:spcPct val="145000"/>
              </a:lnSpc>
              <a:spcBef>
                <a:spcPts val="0"/>
              </a:spcBef>
              <a:spcAft>
                <a:spcPts val="0"/>
              </a:spcAft>
              <a:buClr>
                <a:schemeClr val="dk1"/>
              </a:buClr>
              <a:buSzPts val="1100"/>
              <a:buFont typeface="Arial"/>
              <a:buNone/>
            </a:pPr>
            <a:r>
              <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200">
              <a:highlight>
                <a:srgbClr val="FFFF00"/>
              </a:highlight>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9" name="Shape 2419"/>
        <p:cNvGrpSpPr/>
        <p:nvPr/>
      </p:nvGrpSpPr>
      <p:grpSpPr>
        <a:xfrm>
          <a:off x="0" y="0"/>
          <a:ext cx="0" cy="0"/>
          <a:chOff x="0" y="0"/>
          <a:chExt cx="0" cy="0"/>
        </a:xfrm>
      </p:grpSpPr>
      <p:sp>
        <p:nvSpPr>
          <p:cNvPr id="2420" name="Google Shape;2420;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421" name="Google Shape;2421;p138"/>
          <p:cNvSpPr txBox="1"/>
          <p:nvPr>
            <p:ph idx="1" type="subTitle"/>
          </p:nvPr>
        </p:nvSpPr>
        <p:spPr>
          <a:xfrm>
            <a:off x="0" y="675975"/>
            <a:ext cx="9144000" cy="65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Part 3: </a:t>
            </a:r>
            <a:r>
              <a:rPr b="1" lang="en" sz="1600">
                <a:highlight>
                  <a:srgbClr val="FFFFFF"/>
                </a:highlight>
              </a:rPr>
              <a:t>Extra Challenge: </a:t>
            </a:r>
            <a:r>
              <a:rPr lang="en" sz="1600">
                <a:highlight>
                  <a:srgbClr val="FFFFFF"/>
                </a:highlight>
              </a:rPr>
              <a:t>Send an alert if the count of unsuccessful GET responses are greater than 50 in one minute. </a:t>
            </a:r>
            <a:endParaRPr sz="1600"/>
          </a:p>
          <a:p>
            <a:pPr indent="0" lvl="0" marL="0" rtl="0" algn="l">
              <a:spcBef>
                <a:spcPts val="1000"/>
              </a:spcBef>
              <a:spcAft>
                <a:spcPts val="0"/>
              </a:spcAft>
              <a:buNone/>
            </a:pPr>
            <a:r>
              <a:t/>
            </a:r>
            <a:endParaRPr/>
          </a:p>
        </p:txBody>
      </p:sp>
      <p:sp>
        <p:nvSpPr>
          <p:cNvPr id="2422" name="Google Shape;2422;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3" name="Google Shape;2423;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4" name="Google Shape;2424;p138"/>
          <p:cNvSpPr txBox="1"/>
          <p:nvPr>
            <p:ph idx="3" type="body"/>
          </p:nvPr>
        </p:nvSpPr>
        <p:spPr>
          <a:xfrm>
            <a:off x="0" y="1443037"/>
            <a:ext cx="9144000" cy="3429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latin typeface="Roboto Mono"/>
                <a:ea typeface="Roboto Mono"/>
                <a:cs typeface="Roboto Mono"/>
                <a:sym typeface="Roboto Mono"/>
              </a:rPr>
              <a:t>Potential Solution: </a:t>
            </a:r>
            <a:endParaRPr sz="1800">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Store the count of unsuccessful responses </a:t>
            </a:r>
            <a:r>
              <a:rPr lang="en" sz="1800">
                <a:solidFill>
                  <a:srgbClr val="D73A49"/>
                </a:solidFill>
                <a:highlight>
                  <a:srgbClr val="FFFF00"/>
                </a:highlight>
                <a:latin typeface="Roboto Mono"/>
                <a:ea typeface="Roboto Mono"/>
                <a:cs typeface="Roboto Mono"/>
                <a:sym typeface="Roboto Mono"/>
              </a:rPr>
              <a:t>in</a:t>
            </a:r>
            <a:r>
              <a:rPr lang="en" sz="1800">
                <a:solidFill>
                  <a:srgbClr val="24292E"/>
                </a:solidFill>
                <a:highlight>
                  <a:srgbClr val="FFFF00"/>
                </a:highlight>
                <a:latin typeface="Roboto Mono"/>
                <a:ea typeface="Roboto Mono"/>
                <a:cs typeface="Roboto Mono"/>
                <a:sym typeface="Roboto Mono"/>
              </a:rPr>
              <a:t> count</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D73A49"/>
                </a:solidFill>
                <a:highlight>
                  <a:srgbClr val="FFFF00"/>
                </a:highlight>
                <a:latin typeface="Roboto Mono"/>
                <a:ea typeface="Roboto Mono"/>
                <a:cs typeface="Roboto Mono"/>
                <a:sym typeface="Roboto Mono"/>
              </a:rPr>
              <a:t>if</a:t>
            </a:r>
            <a:r>
              <a:rPr lang="en" sz="1800">
                <a:solidFill>
                  <a:srgbClr val="24292E"/>
                </a:solidFill>
                <a:highlight>
                  <a:srgbClr val="FFFF00"/>
                </a:highlight>
                <a:latin typeface="Roboto Mono"/>
                <a:ea typeface="Roboto Mono"/>
                <a:cs typeface="Roboto Mono"/>
                <a:sym typeface="Roboto Mono"/>
              </a:rPr>
              <a:t> count is greater than 50 </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AND </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time is one minute</a:t>
            </a:r>
            <a:endParaRPr sz="1800">
              <a:solidFill>
                <a:srgbClr val="24292E"/>
              </a:solidFill>
              <a:highlight>
                <a:srgbClr val="FFFF00"/>
              </a:highlight>
              <a:latin typeface="Roboto Mono"/>
              <a:ea typeface="Roboto Mono"/>
              <a:cs typeface="Roboto Mono"/>
              <a:sym typeface="Roboto Mono"/>
            </a:endParaRPr>
          </a:p>
          <a:p>
            <a:pPr indent="0" lvl="0" marL="0" marR="152400" rtl="0" algn="l">
              <a:lnSpc>
                <a:spcPct val="14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send an alert to the trouble ticket system</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200">
              <a:highlight>
                <a:srgbClr val="FFFF00"/>
              </a:highlight>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8" name="Shape 2428"/>
        <p:cNvGrpSpPr/>
        <p:nvPr/>
      </p:nvGrpSpPr>
      <p:grpSpPr>
        <a:xfrm>
          <a:off x="0" y="0"/>
          <a:ext cx="0" cy="0"/>
          <a:chOff x="0" y="0"/>
          <a:chExt cx="0" cy="0"/>
        </a:xfrm>
      </p:grpSpPr>
      <p:sp>
        <p:nvSpPr>
          <p:cNvPr id="2429" name="Google Shape;2429;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430" name="Google Shape;2430;p1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31" name="Google Shape;2431;p139"/>
          <p:cNvSpPr txBox="1"/>
          <p:nvPr/>
        </p:nvSpPr>
        <p:spPr>
          <a:xfrm>
            <a:off x="2190750" y="2028825"/>
            <a:ext cx="4505400" cy="8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Pacifico"/>
                <a:ea typeface="Pacifico"/>
                <a:cs typeface="Pacifico"/>
                <a:sym typeface="Pacifico"/>
              </a:rPr>
              <a:t>Take a Break</a:t>
            </a:r>
            <a:endParaRPr sz="6000">
              <a:latin typeface="Pacifico"/>
              <a:ea typeface="Pacifico"/>
              <a:cs typeface="Pacifico"/>
              <a:sym typeface="Pacific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5" name="Shape 2435"/>
        <p:cNvGrpSpPr/>
        <p:nvPr/>
      </p:nvGrpSpPr>
      <p:grpSpPr>
        <a:xfrm>
          <a:off x="0" y="0"/>
          <a:ext cx="0" cy="0"/>
          <a:chOff x="0" y="0"/>
          <a:chExt cx="0" cy="0"/>
        </a:xfrm>
      </p:grpSpPr>
      <p:sp>
        <p:nvSpPr>
          <p:cNvPr id="2436" name="Google Shape;2436;p1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Introduction to </a:t>
            </a:r>
            <a:r>
              <a:rPr lang="en">
                <a:latin typeface="Roboto Mono"/>
                <a:ea typeface="Roboto Mono"/>
                <a:cs typeface="Roboto Mono"/>
                <a:sym typeface="Roboto Mono"/>
              </a:rPr>
              <a:t>Splunk</a:t>
            </a:r>
            <a:endParaRPr>
              <a:latin typeface="Roboto Mono"/>
              <a:ea typeface="Roboto Mono"/>
              <a:cs typeface="Roboto Mono"/>
              <a:sym typeface="Roboto Mono"/>
            </a:endParaRPr>
          </a:p>
        </p:txBody>
      </p:sp>
      <p:sp>
        <p:nvSpPr>
          <p:cNvPr id="2437" name="Google Shape;2437;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38" name="Google Shape;2438;p14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39" name="Google Shape;2439;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3" name="Shape 2443"/>
        <p:cNvGrpSpPr/>
        <p:nvPr/>
      </p:nvGrpSpPr>
      <p:grpSpPr>
        <a:xfrm>
          <a:off x="0" y="0"/>
          <a:ext cx="0" cy="0"/>
          <a:chOff x="0" y="0"/>
          <a:chExt cx="0" cy="0"/>
        </a:xfrm>
      </p:grpSpPr>
      <p:sp>
        <p:nvSpPr>
          <p:cNvPr id="2444" name="Google Shape;2444;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What’s Splunk?</a:t>
            </a:r>
            <a:endParaRPr/>
          </a:p>
        </p:txBody>
      </p:sp>
      <p:sp>
        <p:nvSpPr>
          <p:cNvPr id="2445" name="Google Shape;2445;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46" name="Google Shape;2446;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47" name="Google Shape;2447;p141"/>
          <p:cNvSpPr txBox="1"/>
          <p:nvPr>
            <p:ph idx="3" type="body"/>
          </p:nvPr>
        </p:nvSpPr>
        <p:spPr>
          <a:xfrm>
            <a:off x="12300" y="1294450"/>
            <a:ext cx="9144000" cy="3622200"/>
          </a:xfrm>
          <a:prstGeom prst="rect">
            <a:avLst/>
          </a:prstGeom>
        </p:spPr>
        <p:txBody>
          <a:bodyPr anchorCtr="0" anchor="t" bIns="914400" lIns="457200" spcFirstLastPara="1" rIns="457200" wrap="square" tIns="0">
            <a:noAutofit/>
          </a:bodyPr>
          <a:lstStyle/>
          <a:p>
            <a:pPr indent="0" lvl="0" marL="914400" rtl="0" algn="l">
              <a:spcBef>
                <a:spcPts val="0"/>
              </a:spcBef>
              <a:spcAft>
                <a:spcPts val="0"/>
              </a:spcAft>
              <a:buNone/>
            </a:pPr>
            <a:r>
              <a:rPr b="1" lang="en" sz="2000">
                <a:solidFill>
                  <a:srgbClr val="6AA84F"/>
                </a:solidFill>
              </a:rPr>
              <a:t>Splunk</a:t>
            </a:r>
            <a:r>
              <a:rPr lang="en" sz="2000">
                <a:latin typeface="Roboto Light"/>
                <a:ea typeface="Roboto Light"/>
                <a:cs typeface="Roboto Light"/>
                <a:sym typeface="Roboto Light"/>
              </a:rPr>
              <a:t> is a SIEM software platform used to </a:t>
            </a:r>
            <a:r>
              <a:rPr b="1" lang="en" sz="2000"/>
              <a:t>search</a:t>
            </a:r>
            <a:r>
              <a:rPr lang="en" sz="2000">
                <a:latin typeface="Roboto Light"/>
                <a:ea typeface="Roboto Light"/>
                <a:cs typeface="Roboto Light"/>
                <a:sym typeface="Roboto Light"/>
              </a:rPr>
              <a:t>, </a:t>
            </a:r>
            <a:r>
              <a:rPr b="1" lang="en" sz="2000"/>
              <a:t>analyze</a:t>
            </a:r>
            <a:r>
              <a:rPr lang="en" sz="2000">
                <a:latin typeface="Roboto Light"/>
                <a:ea typeface="Roboto Light"/>
                <a:cs typeface="Roboto Light"/>
                <a:sym typeface="Roboto Light"/>
              </a:rPr>
              <a:t> and </a:t>
            </a:r>
            <a:r>
              <a:rPr b="1" lang="en" sz="2000"/>
              <a:t>visualize</a:t>
            </a:r>
            <a:r>
              <a:rPr lang="en" sz="2000">
                <a:latin typeface="Roboto Light"/>
                <a:ea typeface="Roboto Light"/>
                <a:cs typeface="Roboto Light"/>
                <a:sym typeface="Roboto Light"/>
              </a:rPr>
              <a:t> machine generated data gathered from </a:t>
            </a:r>
            <a:r>
              <a:rPr lang="en" sz="2000">
                <a:latin typeface="Roboto Light"/>
                <a:ea typeface="Roboto Light"/>
                <a:cs typeface="Roboto Light"/>
                <a:sym typeface="Roboto Light"/>
              </a:rPr>
              <a:t>websites,</a:t>
            </a:r>
            <a:r>
              <a:rPr lang="en" sz="2000">
                <a:latin typeface="Roboto Light"/>
                <a:ea typeface="Roboto Light"/>
                <a:cs typeface="Roboto Light"/>
                <a:sym typeface="Roboto Light"/>
              </a:rPr>
              <a:t> applications, sensors, and other devices that comprise a business’s IT </a:t>
            </a:r>
            <a:r>
              <a:rPr lang="en" sz="2000">
                <a:latin typeface="Roboto Light"/>
                <a:ea typeface="Roboto Light"/>
                <a:cs typeface="Roboto Light"/>
                <a:sym typeface="Roboto Light"/>
              </a:rPr>
              <a:t>infrastructure</a:t>
            </a:r>
            <a:r>
              <a:rPr lang="en" sz="2000">
                <a:latin typeface="Roboto Light"/>
                <a:ea typeface="Roboto Light"/>
                <a:cs typeface="Roboto Light"/>
                <a:sym typeface="Roboto Light"/>
              </a:rPr>
              <a:t>.</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Splunk offers </a:t>
            </a:r>
            <a:r>
              <a:rPr lang="en" sz="2000">
                <a:solidFill>
                  <a:schemeClr val="dk1"/>
                </a:solidFill>
              </a:rPr>
              <a:t>one single interface</a:t>
            </a:r>
            <a:r>
              <a:rPr lang="en" sz="2000">
                <a:solidFill>
                  <a:schemeClr val="dk1"/>
                </a:solidFill>
                <a:latin typeface="Roboto Light"/>
                <a:ea typeface="Roboto Light"/>
                <a:cs typeface="Roboto Light"/>
                <a:sym typeface="Roboto Light"/>
              </a:rPr>
              <a:t> to view logs from many different sources in </a:t>
            </a:r>
            <a:r>
              <a:rPr lang="en" sz="2000">
                <a:solidFill>
                  <a:schemeClr val="dk1"/>
                </a:solidFill>
              </a:rPr>
              <a:t>real time.</a:t>
            </a:r>
            <a:r>
              <a:rPr lang="en" sz="2000">
                <a:solidFill>
                  <a:schemeClr val="dk1"/>
                </a:solidFill>
                <a:latin typeface="Roboto Light"/>
                <a:ea typeface="Roboto Light"/>
                <a:cs typeface="Roboto Light"/>
                <a:sym typeface="Roboto Light"/>
              </a:rPr>
              <a:t> </a:t>
            </a:r>
            <a:endParaRPr sz="2000">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sz="1800">
              <a:latin typeface="Roboto Light"/>
              <a:ea typeface="Roboto Light"/>
              <a:cs typeface="Roboto Light"/>
              <a:sym typeface="Roboto Light"/>
            </a:endParaRPr>
          </a:p>
        </p:txBody>
      </p:sp>
      <p:pic>
        <p:nvPicPr>
          <p:cNvPr id="2448" name="Google Shape;2448;p141"/>
          <p:cNvPicPr preferRelativeResize="0"/>
          <p:nvPr/>
        </p:nvPicPr>
        <p:blipFill>
          <a:blip r:embed="rId3">
            <a:alphaModFix/>
          </a:blip>
          <a:stretch>
            <a:fillRect/>
          </a:stretch>
        </p:blipFill>
        <p:spPr>
          <a:xfrm>
            <a:off x="421600" y="1371750"/>
            <a:ext cx="731100" cy="106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6" name="Shape 2056"/>
        <p:cNvGrpSpPr/>
        <p:nvPr/>
      </p:nvGrpSpPr>
      <p:grpSpPr>
        <a:xfrm>
          <a:off x="0" y="0"/>
          <a:ext cx="0" cy="0"/>
          <a:chOff x="0" y="0"/>
          <a:chExt cx="0" cy="0"/>
        </a:xfrm>
      </p:grpSpPr>
      <p:sp>
        <p:nvSpPr>
          <p:cNvPr id="2057" name="Google Shape;2057;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SIEMs?</a:t>
            </a:r>
            <a:endParaRPr/>
          </a:p>
        </p:txBody>
      </p:sp>
      <p:sp>
        <p:nvSpPr>
          <p:cNvPr id="2058" name="Google Shape;2058;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9" name="Google Shape;2059;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0" name="Google Shape;2060;p106"/>
          <p:cNvSpPr txBox="1"/>
          <p:nvPr>
            <p:ph idx="3" type="body"/>
          </p:nvPr>
        </p:nvSpPr>
        <p:spPr>
          <a:xfrm>
            <a:off x="175" y="770100"/>
            <a:ext cx="9144000" cy="4136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solidFill>
                  <a:srgbClr val="073763"/>
                </a:solidFill>
              </a:rPr>
              <a:t>The Scenario: </a:t>
            </a:r>
            <a:endParaRPr b="1" sz="1800">
              <a:solidFill>
                <a:srgbClr val="073763"/>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An organization's IT infrastructure has a variety of systems and applications on their networks, </a:t>
            </a:r>
            <a:r>
              <a:rPr lang="en" sz="1600">
                <a:solidFill>
                  <a:schemeClr val="dk1"/>
                </a:solidFill>
                <a:latin typeface="Roboto Light"/>
                <a:ea typeface="Roboto Light"/>
                <a:cs typeface="Roboto Light"/>
                <a:sym typeface="Roboto Light"/>
              </a:rPr>
              <a:t>including host systems, product applications, network devices, firewalls, etc.</a:t>
            </a:r>
            <a:endParaRPr sz="1600">
              <a:solidFill>
                <a:schemeClr val="dk1"/>
              </a:solidFill>
            </a:endParaRPr>
          </a:p>
          <a:p>
            <a:pPr indent="0" lvl="0" marL="0" rtl="0" algn="l">
              <a:lnSpc>
                <a:spcPct val="150000"/>
              </a:lnSpc>
              <a:spcBef>
                <a:spcPts val="0"/>
              </a:spcBef>
              <a:spcAft>
                <a:spcPts val="0"/>
              </a:spcAft>
              <a:buNone/>
            </a:pPr>
            <a:r>
              <a:t/>
            </a:r>
            <a:endParaRPr sz="1600">
              <a:latin typeface="Roboto Light"/>
              <a:ea typeface="Roboto Light"/>
              <a:cs typeface="Roboto Light"/>
              <a:sym typeface="Roboto Light"/>
            </a:endParaRPr>
          </a:p>
          <a:p>
            <a:pPr indent="0" lvl="0" marL="0" rtl="0" algn="l">
              <a:spcBef>
                <a:spcPts val="0"/>
              </a:spcBef>
              <a:spcAft>
                <a:spcPts val="0"/>
              </a:spcAft>
              <a:buNone/>
            </a:pPr>
            <a:r>
              <a:rPr b="1" lang="en" sz="1800">
                <a:solidFill>
                  <a:srgbClr val="990000"/>
                </a:solidFill>
              </a:rPr>
              <a:t>The Problem:</a:t>
            </a:r>
            <a:endParaRPr b="1" sz="1800">
              <a:solidFill>
                <a:srgbClr val="990000"/>
              </a:solidFill>
            </a:endParaRPr>
          </a:p>
          <a:p>
            <a:pPr indent="0" lvl="0" marL="0" rtl="0" algn="l">
              <a:spcBef>
                <a:spcPts val="800"/>
              </a:spcBef>
              <a:spcAft>
                <a:spcPts val="0"/>
              </a:spcAft>
              <a:buNone/>
            </a:pPr>
            <a:r>
              <a:t/>
            </a:r>
            <a:endParaRPr sz="1600">
              <a:latin typeface="Roboto Light"/>
              <a:ea typeface="Roboto Light"/>
              <a:cs typeface="Roboto Light"/>
              <a:sym typeface="Roboto Light"/>
            </a:endParaRPr>
          </a:p>
          <a:p>
            <a:pPr indent="0" lvl="0" marL="0" rtl="0" algn="l">
              <a:spcBef>
                <a:spcPts val="800"/>
              </a:spcBef>
              <a:spcAft>
                <a:spcPts val="0"/>
              </a:spcAft>
              <a:buNone/>
            </a:pPr>
            <a:r>
              <a:t/>
            </a:r>
            <a:endParaRPr sz="1600">
              <a:latin typeface="Roboto Light"/>
              <a:ea typeface="Roboto Light"/>
              <a:cs typeface="Roboto Light"/>
              <a:sym typeface="Roboto Light"/>
            </a:endParaRPr>
          </a:p>
          <a:p>
            <a:pPr indent="0" lvl="0" marL="0" rtl="0" algn="l">
              <a:spcBef>
                <a:spcPts val="800"/>
              </a:spcBef>
              <a:spcAft>
                <a:spcPts val="0"/>
              </a:spcAft>
              <a:buNone/>
            </a:pPr>
            <a:r>
              <a:t/>
            </a:r>
            <a:endParaRPr sz="1600">
              <a:latin typeface="Roboto Light"/>
              <a:ea typeface="Roboto Light"/>
              <a:cs typeface="Roboto Light"/>
              <a:sym typeface="Roboto Light"/>
            </a:endParaRPr>
          </a:p>
          <a:p>
            <a:pPr indent="0" lvl="0" marL="0" rtl="0" algn="l">
              <a:spcBef>
                <a:spcPts val="800"/>
              </a:spcBef>
              <a:spcAft>
                <a:spcPts val="0"/>
              </a:spcAft>
              <a:buNone/>
            </a:pPr>
            <a:r>
              <a:rPr b="1" lang="en" sz="1800">
                <a:solidFill>
                  <a:srgbClr val="38761D"/>
                </a:solidFill>
              </a:rPr>
              <a:t>The Solution:</a:t>
            </a:r>
            <a:endParaRPr b="1" sz="1800">
              <a:solidFill>
                <a:srgbClr val="38761D"/>
              </a:solidFill>
            </a:endParaRPr>
          </a:p>
          <a:p>
            <a:pPr indent="0" lvl="0" marL="0" rtl="0" algn="l">
              <a:spcBef>
                <a:spcPts val="800"/>
              </a:spcBef>
              <a:spcAft>
                <a:spcPts val="0"/>
              </a:spcAft>
              <a:buNone/>
            </a:pPr>
            <a:r>
              <a:t/>
            </a:r>
            <a:endParaRPr sz="2000"/>
          </a:p>
          <a:p>
            <a:pPr indent="0" lvl="0" marL="0" rtl="0" algn="l">
              <a:spcBef>
                <a:spcPts val="800"/>
              </a:spcBef>
              <a:spcAft>
                <a:spcPts val="800"/>
              </a:spcAft>
              <a:buNone/>
            </a:pPr>
            <a:r>
              <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2" name="Shape 2452"/>
        <p:cNvGrpSpPr/>
        <p:nvPr/>
      </p:nvGrpSpPr>
      <p:grpSpPr>
        <a:xfrm>
          <a:off x="0" y="0"/>
          <a:ext cx="0" cy="0"/>
          <a:chOff x="0" y="0"/>
          <a:chExt cx="0" cy="0"/>
        </a:xfrm>
      </p:grpSpPr>
      <p:sp>
        <p:nvSpPr>
          <p:cNvPr id="2453" name="Google Shape;2453;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Splunk’s Interface</a:t>
            </a:r>
            <a:endParaRPr/>
          </a:p>
        </p:txBody>
      </p:sp>
      <p:sp>
        <p:nvSpPr>
          <p:cNvPr id="2454" name="Google Shape;2454;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Splunk offers </a:t>
            </a:r>
            <a:r>
              <a:rPr lang="en">
                <a:solidFill>
                  <a:schemeClr val="dk1"/>
                </a:solidFill>
              </a:rPr>
              <a:t>one single interface</a:t>
            </a:r>
            <a:r>
              <a:rPr lang="en">
                <a:solidFill>
                  <a:schemeClr val="dk1"/>
                </a:solidFill>
                <a:latin typeface="Roboto Light"/>
                <a:ea typeface="Roboto Light"/>
                <a:cs typeface="Roboto Light"/>
                <a:sym typeface="Roboto Light"/>
              </a:rPr>
              <a:t> to view logs from many different sources in </a:t>
            </a:r>
            <a:r>
              <a:rPr lang="en">
                <a:solidFill>
                  <a:schemeClr val="dk1"/>
                </a:solidFill>
              </a:rPr>
              <a:t>real time.</a:t>
            </a:r>
            <a:r>
              <a:rPr lang="en">
                <a:solidFill>
                  <a:schemeClr val="dk1"/>
                </a:solidFill>
                <a:latin typeface="Roboto Light"/>
                <a:ea typeface="Roboto Light"/>
                <a:cs typeface="Roboto Light"/>
                <a:sym typeface="Roboto Light"/>
              </a:rPr>
              <a:t> </a:t>
            </a:r>
            <a:endParaRPr>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
        <p:nvSpPr>
          <p:cNvPr id="2455" name="Google Shape;2455;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6" name="Google Shape;2456;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7" name="Google Shape;2457;p142"/>
          <p:cNvSpPr/>
          <p:nvPr/>
        </p:nvSpPr>
        <p:spPr>
          <a:xfrm>
            <a:off x="1564450" y="1578900"/>
            <a:ext cx="1956600" cy="364800"/>
          </a:xfrm>
          <a:prstGeom prst="flowChartAlternateProcess">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Splunk CLI</a:t>
            </a:r>
            <a:endParaRPr/>
          </a:p>
        </p:txBody>
      </p:sp>
      <p:sp>
        <p:nvSpPr>
          <p:cNvPr id="2458" name="Google Shape;2458;p142"/>
          <p:cNvSpPr/>
          <p:nvPr/>
        </p:nvSpPr>
        <p:spPr>
          <a:xfrm>
            <a:off x="3593688" y="1578900"/>
            <a:ext cx="1956600" cy="364800"/>
          </a:xfrm>
          <a:prstGeom prst="flowChartAlternateProcess">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Splunk Web Interface</a:t>
            </a:r>
            <a:endParaRPr/>
          </a:p>
        </p:txBody>
      </p:sp>
      <p:sp>
        <p:nvSpPr>
          <p:cNvPr id="2459" name="Google Shape;2459;p142"/>
          <p:cNvSpPr/>
          <p:nvPr/>
        </p:nvSpPr>
        <p:spPr>
          <a:xfrm>
            <a:off x="5622925" y="1578900"/>
            <a:ext cx="1956600" cy="364800"/>
          </a:xfrm>
          <a:prstGeom prst="flowChartAlternateProcess">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Other Interfaces</a:t>
            </a:r>
            <a:endParaRPr/>
          </a:p>
        </p:txBody>
      </p:sp>
      <p:sp>
        <p:nvSpPr>
          <p:cNvPr id="2460" name="Google Shape;2460;p142"/>
          <p:cNvSpPr/>
          <p:nvPr/>
        </p:nvSpPr>
        <p:spPr>
          <a:xfrm>
            <a:off x="1564500" y="2169850"/>
            <a:ext cx="6015000" cy="2746800"/>
          </a:xfrm>
          <a:prstGeom prst="flowChartAlternateProcess">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 sz="1600">
                <a:solidFill>
                  <a:srgbClr val="6AA84F"/>
                </a:solidFill>
                <a:latin typeface="Nunito"/>
                <a:ea typeface="Nunito"/>
                <a:cs typeface="Nunito"/>
                <a:sym typeface="Nunito"/>
              </a:rPr>
              <a:t>splunk &gt;</a:t>
            </a:r>
            <a:r>
              <a:rPr lang="en" sz="1600"/>
              <a:t> Engine</a:t>
            </a:r>
            <a:endParaRPr sz="1600"/>
          </a:p>
        </p:txBody>
      </p:sp>
      <p:sp>
        <p:nvSpPr>
          <p:cNvPr id="2461" name="Google Shape;2461;p142"/>
          <p:cNvSpPr/>
          <p:nvPr/>
        </p:nvSpPr>
        <p:spPr>
          <a:xfrm>
            <a:off x="1634575" y="2651024"/>
            <a:ext cx="19110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Scheduling / Alerting</a:t>
            </a:r>
            <a:endParaRPr/>
          </a:p>
        </p:txBody>
      </p:sp>
      <p:sp>
        <p:nvSpPr>
          <p:cNvPr id="2462" name="Google Shape;2462;p142"/>
          <p:cNvSpPr/>
          <p:nvPr/>
        </p:nvSpPr>
        <p:spPr>
          <a:xfrm>
            <a:off x="3616456" y="2651024"/>
            <a:ext cx="19110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Reporting</a:t>
            </a:r>
            <a:endParaRPr/>
          </a:p>
        </p:txBody>
      </p:sp>
      <p:sp>
        <p:nvSpPr>
          <p:cNvPr id="2463" name="Google Shape;2463;p142"/>
          <p:cNvSpPr/>
          <p:nvPr/>
        </p:nvSpPr>
        <p:spPr>
          <a:xfrm>
            <a:off x="5598337" y="2651024"/>
            <a:ext cx="19110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Knowledge</a:t>
            </a:r>
            <a:endParaRPr/>
          </a:p>
        </p:txBody>
      </p:sp>
      <p:sp>
        <p:nvSpPr>
          <p:cNvPr id="2464" name="Google Shape;2464;p142"/>
          <p:cNvSpPr/>
          <p:nvPr/>
        </p:nvSpPr>
        <p:spPr>
          <a:xfrm>
            <a:off x="2508901" y="3084350"/>
            <a:ext cx="41262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Search</a:t>
            </a:r>
            <a:endParaRPr/>
          </a:p>
        </p:txBody>
      </p:sp>
      <p:sp>
        <p:nvSpPr>
          <p:cNvPr id="2465" name="Google Shape;2465;p142"/>
          <p:cNvSpPr/>
          <p:nvPr/>
        </p:nvSpPr>
        <p:spPr>
          <a:xfrm flipH="1">
            <a:off x="6693300" y="2922800"/>
            <a:ext cx="1327200" cy="687900"/>
          </a:xfrm>
          <a:prstGeom prst="left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Distributed Search</a:t>
            </a:r>
            <a:endParaRPr sz="1200">
              <a:latin typeface="Roboto"/>
              <a:ea typeface="Roboto"/>
              <a:cs typeface="Roboto"/>
              <a:sym typeface="Roboto"/>
            </a:endParaRPr>
          </a:p>
        </p:txBody>
      </p:sp>
      <p:sp>
        <p:nvSpPr>
          <p:cNvPr id="2466" name="Google Shape;2466;p142"/>
          <p:cNvSpPr/>
          <p:nvPr/>
        </p:nvSpPr>
        <p:spPr>
          <a:xfrm>
            <a:off x="2508901" y="3517675"/>
            <a:ext cx="41262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Index</a:t>
            </a:r>
            <a:endParaRPr/>
          </a:p>
        </p:txBody>
      </p:sp>
      <p:sp>
        <p:nvSpPr>
          <p:cNvPr id="2467" name="Google Shape;2467;p142"/>
          <p:cNvSpPr/>
          <p:nvPr/>
        </p:nvSpPr>
        <p:spPr>
          <a:xfrm>
            <a:off x="2508851" y="4000500"/>
            <a:ext cx="41262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Routing, Cloning, and Loading Balancing</a:t>
            </a:r>
            <a:endParaRPr/>
          </a:p>
        </p:txBody>
      </p:sp>
      <p:sp>
        <p:nvSpPr>
          <p:cNvPr id="2468" name="Google Shape;2468;p142"/>
          <p:cNvSpPr/>
          <p:nvPr/>
        </p:nvSpPr>
        <p:spPr>
          <a:xfrm>
            <a:off x="1922800" y="4475375"/>
            <a:ext cx="1239900" cy="3312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Monitor Files</a:t>
            </a:r>
            <a:endParaRPr/>
          </a:p>
        </p:txBody>
      </p:sp>
      <p:sp>
        <p:nvSpPr>
          <p:cNvPr id="2469" name="Google Shape;2469;p142"/>
          <p:cNvSpPr/>
          <p:nvPr/>
        </p:nvSpPr>
        <p:spPr>
          <a:xfrm>
            <a:off x="3281063" y="4475375"/>
            <a:ext cx="1239900" cy="3312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300"/>
              <a:t>Detect Changes</a:t>
            </a:r>
            <a:endParaRPr sz="1300"/>
          </a:p>
        </p:txBody>
      </p:sp>
      <p:sp>
        <p:nvSpPr>
          <p:cNvPr id="2470" name="Google Shape;2470;p142"/>
          <p:cNvSpPr/>
          <p:nvPr/>
        </p:nvSpPr>
        <p:spPr>
          <a:xfrm>
            <a:off x="4625625" y="4475375"/>
            <a:ext cx="1239900" cy="3312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Listen to Network Ports</a:t>
            </a:r>
            <a:endParaRPr sz="1200"/>
          </a:p>
        </p:txBody>
      </p:sp>
      <p:sp>
        <p:nvSpPr>
          <p:cNvPr id="2471" name="Google Shape;2471;p142"/>
          <p:cNvSpPr/>
          <p:nvPr/>
        </p:nvSpPr>
        <p:spPr>
          <a:xfrm>
            <a:off x="5970175" y="4475375"/>
            <a:ext cx="1239900" cy="3312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Run Scripts</a:t>
            </a:r>
            <a:endParaRPr/>
          </a:p>
        </p:txBody>
      </p:sp>
      <p:sp>
        <p:nvSpPr>
          <p:cNvPr id="2472" name="Google Shape;2472;p142"/>
          <p:cNvSpPr/>
          <p:nvPr/>
        </p:nvSpPr>
        <p:spPr>
          <a:xfrm>
            <a:off x="1123625" y="2922800"/>
            <a:ext cx="1327200" cy="687900"/>
          </a:xfrm>
          <a:prstGeom prst="left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Distributed Search</a:t>
            </a:r>
            <a:endParaRPr sz="1200">
              <a:latin typeface="Roboto"/>
              <a:ea typeface="Roboto"/>
              <a:cs typeface="Roboto"/>
              <a:sym typeface="Roboto"/>
            </a:endParaRPr>
          </a:p>
        </p:txBody>
      </p:sp>
      <p:sp>
        <p:nvSpPr>
          <p:cNvPr id="2473" name="Google Shape;2473;p142"/>
          <p:cNvSpPr/>
          <p:nvPr/>
        </p:nvSpPr>
        <p:spPr>
          <a:xfrm>
            <a:off x="1634575" y="3512100"/>
            <a:ext cx="816300" cy="853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Deployment</a:t>
            </a:r>
            <a:r>
              <a:rPr lang="en" sz="1200">
                <a:latin typeface="Roboto"/>
                <a:ea typeface="Roboto"/>
                <a:cs typeface="Roboto"/>
                <a:sym typeface="Roboto"/>
              </a:rPr>
              <a:t> Server</a:t>
            </a:r>
            <a:endParaRPr sz="1200">
              <a:latin typeface="Roboto"/>
              <a:ea typeface="Roboto"/>
              <a:cs typeface="Roboto"/>
              <a:sym typeface="Roboto"/>
            </a:endParaRPr>
          </a:p>
        </p:txBody>
      </p:sp>
      <p:sp>
        <p:nvSpPr>
          <p:cNvPr id="2474" name="Google Shape;2474;p142"/>
          <p:cNvSpPr/>
          <p:nvPr/>
        </p:nvSpPr>
        <p:spPr>
          <a:xfrm>
            <a:off x="6693125" y="3539638"/>
            <a:ext cx="816300" cy="853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User &amp; Access Controls</a:t>
            </a:r>
            <a:endParaRPr sz="1200"/>
          </a:p>
        </p:txBody>
      </p:sp>
      <p:pic>
        <p:nvPicPr>
          <p:cNvPr id="2475" name="Google Shape;2475;p142"/>
          <p:cNvPicPr preferRelativeResize="0"/>
          <p:nvPr/>
        </p:nvPicPr>
        <p:blipFill>
          <a:blip r:embed="rId3">
            <a:alphaModFix/>
          </a:blip>
          <a:stretch>
            <a:fillRect/>
          </a:stretch>
        </p:blipFill>
        <p:spPr>
          <a:xfrm>
            <a:off x="4938025" y="3101150"/>
            <a:ext cx="301535" cy="331199"/>
          </a:xfrm>
          <a:prstGeom prst="rect">
            <a:avLst/>
          </a:prstGeom>
          <a:noFill/>
          <a:ln>
            <a:noFill/>
          </a:ln>
        </p:spPr>
      </p:pic>
      <p:pic>
        <p:nvPicPr>
          <p:cNvPr id="2476" name="Google Shape;2476;p142"/>
          <p:cNvPicPr preferRelativeResize="0"/>
          <p:nvPr/>
        </p:nvPicPr>
        <p:blipFill>
          <a:blip r:embed="rId4">
            <a:alphaModFix/>
          </a:blip>
          <a:stretch>
            <a:fillRect/>
          </a:stretch>
        </p:blipFill>
        <p:spPr>
          <a:xfrm>
            <a:off x="4870225" y="3592336"/>
            <a:ext cx="301525" cy="2481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0" name="Shape 2480"/>
        <p:cNvGrpSpPr/>
        <p:nvPr/>
      </p:nvGrpSpPr>
      <p:grpSpPr>
        <a:xfrm>
          <a:off x="0" y="0"/>
          <a:ext cx="0" cy="0"/>
          <a:chOff x="0" y="0"/>
          <a:chExt cx="0" cy="0"/>
        </a:xfrm>
      </p:grpSpPr>
      <p:sp>
        <p:nvSpPr>
          <p:cNvPr id="2481" name="Google Shape;2481;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AA84F"/>
                </a:solidFill>
              </a:rPr>
              <a:t>Splunk</a:t>
            </a:r>
            <a:endParaRPr>
              <a:solidFill>
                <a:srgbClr val="6AA84F"/>
              </a:solidFill>
            </a:endParaRPr>
          </a:p>
        </p:txBody>
      </p:sp>
      <p:sp>
        <p:nvSpPr>
          <p:cNvPr id="2482" name="Google Shape;2482;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Splunk’s Key Features and Functionality:</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p>
        </p:txBody>
      </p:sp>
      <p:sp>
        <p:nvSpPr>
          <p:cNvPr id="2483" name="Google Shape;2483;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84" name="Google Shape;2484;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5" name="Google Shape;2485;p143"/>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Analyze system performance</a:t>
            </a:r>
            <a:endParaRPr sz="1800">
              <a:latin typeface="Roboto Light"/>
              <a:ea typeface="Roboto Light"/>
              <a:cs typeface="Roboto Light"/>
              <a:sym typeface="Roboto Light"/>
            </a:endParaRPr>
          </a:p>
        </p:txBody>
      </p:sp>
      <p:sp>
        <p:nvSpPr>
          <p:cNvPr id="2486" name="Google Shape;2486;p143"/>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Troubleshoot failures</a:t>
            </a:r>
            <a:endParaRPr sz="1800">
              <a:latin typeface="Roboto Light"/>
              <a:ea typeface="Roboto Light"/>
              <a:cs typeface="Roboto Light"/>
              <a:sym typeface="Roboto Light"/>
            </a:endParaRPr>
          </a:p>
        </p:txBody>
      </p:sp>
      <p:sp>
        <p:nvSpPr>
          <p:cNvPr id="2487" name="Google Shape;2487;p143"/>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Monitor business metrics</a:t>
            </a:r>
            <a:endParaRPr sz="1800">
              <a:latin typeface="Roboto Light"/>
              <a:ea typeface="Roboto Light"/>
              <a:cs typeface="Roboto Light"/>
              <a:sym typeface="Roboto Light"/>
            </a:endParaRPr>
          </a:p>
        </p:txBody>
      </p:sp>
      <p:sp>
        <p:nvSpPr>
          <p:cNvPr id="2488" name="Google Shape;2488;p143"/>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Search and investigate a particular outcome</a:t>
            </a:r>
            <a:endParaRPr sz="1800">
              <a:latin typeface="Roboto Light"/>
              <a:ea typeface="Roboto Light"/>
              <a:cs typeface="Roboto Light"/>
              <a:sym typeface="Roboto Light"/>
            </a:endParaRPr>
          </a:p>
        </p:txBody>
      </p:sp>
      <p:sp>
        <p:nvSpPr>
          <p:cNvPr id="2489" name="Google Shape;2489;p143"/>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Create dashboards to visualize and analyze results</a:t>
            </a:r>
            <a:endParaRPr sz="1800">
              <a:latin typeface="Roboto Light"/>
              <a:ea typeface="Roboto Light"/>
              <a:cs typeface="Roboto Light"/>
              <a:sym typeface="Roboto Light"/>
            </a:endParaRPr>
          </a:p>
        </p:txBody>
      </p:sp>
      <p:sp>
        <p:nvSpPr>
          <p:cNvPr id="2490" name="Google Shape;2490;p143"/>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Store and retrieve data for later use</a:t>
            </a:r>
            <a:endParaRPr sz="18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4" name="Shape 2494"/>
        <p:cNvGrpSpPr/>
        <p:nvPr/>
      </p:nvGrpSpPr>
      <p:grpSpPr>
        <a:xfrm>
          <a:off x="0" y="0"/>
          <a:ext cx="0" cy="0"/>
          <a:chOff x="0" y="0"/>
          <a:chExt cx="0" cy="0"/>
        </a:xfrm>
      </p:grpSpPr>
      <p:sp>
        <p:nvSpPr>
          <p:cNvPr id="2495" name="Google Shape;2495;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AA84F"/>
                </a:solidFill>
              </a:rPr>
              <a:t>Splunk</a:t>
            </a:r>
            <a:endParaRPr>
              <a:solidFill>
                <a:srgbClr val="6AA84F"/>
              </a:solidFill>
            </a:endParaRPr>
          </a:p>
        </p:txBody>
      </p:sp>
      <p:sp>
        <p:nvSpPr>
          <p:cNvPr id="2496" name="Google Shape;2496;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benefits include the abilities to...</a:t>
            </a:r>
            <a:endParaRPr/>
          </a:p>
        </p:txBody>
      </p:sp>
      <p:sp>
        <p:nvSpPr>
          <p:cNvPr id="2497" name="Google Shape;2497;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98" name="Google Shape;2498;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9" name="Google Shape;2499;p14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Input data in any format, like </a:t>
            </a:r>
            <a:r>
              <a:rPr lang="en" sz="1800">
                <a:latin typeface="Roboto Mono Light"/>
                <a:ea typeface="Roboto Mono Light"/>
                <a:cs typeface="Roboto Mono Light"/>
                <a:sym typeface="Roboto Mono Light"/>
              </a:rPr>
              <a:t>.csv,</a:t>
            </a:r>
            <a:r>
              <a:rPr lang="en" sz="1800">
                <a:latin typeface="Roboto Light"/>
                <a:ea typeface="Roboto Light"/>
                <a:cs typeface="Roboto Light"/>
                <a:sym typeface="Roboto Light"/>
              </a:rPr>
              <a:t> </a:t>
            </a:r>
            <a:r>
              <a:rPr lang="en" sz="1800">
                <a:latin typeface="Roboto Mono Light"/>
                <a:ea typeface="Roboto Mono Light"/>
                <a:cs typeface="Roboto Mono Light"/>
                <a:sym typeface="Roboto Mono Light"/>
              </a:rPr>
              <a:t>json</a:t>
            </a:r>
            <a:r>
              <a:rPr lang="en" sz="1800">
                <a:latin typeface="Roboto Light"/>
                <a:ea typeface="Roboto Light"/>
                <a:cs typeface="Roboto Light"/>
                <a:sym typeface="Roboto Light"/>
              </a:rPr>
              <a:t>, etc. </a:t>
            </a:r>
            <a:endParaRPr sz="1800">
              <a:latin typeface="Roboto Light"/>
              <a:ea typeface="Roboto Light"/>
              <a:cs typeface="Roboto Light"/>
              <a:sym typeface="Roboto Light"/>
            </a:endParaRPr>
          </a:p>
        </p:txBody>
      </p:sp>
      <p:sp>
        <p:nvSpPr>
          <p:cNvPr id="2500" name="Google Shape;2500;p14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Splunk can be configured to give alert / event notifications at the onset of a machine state.</a:t>
            </a:r>
            <a:endParaRPr sz="1800">
              <a:latin typeface="Roboto Light"/>
              <a:ea typeface="Roboto Light"/>
              <a:cs typeface="Roboto Light"/>
              <a:sym typeface="Roboto Light"/>
            </a:endParaRPr>
          </a:p>
        </p:txBody>
      </p:sp>
      <p:sp>
        <p:nvSpPr>
          <p:cNvPr id="2501" name="Google Shape;2501;p14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Splunk can a</a:t>
            </a:r>
            <a:r>
              <a:rPr lang="en" sz="1800">
                <a:latin typeface="Roboto Light"/>
                <a:ea typeface="Roboto Light"/>
                <a:cs typeface="Roboto Light"/>
                <a:sym typeface="Roboto Light"/>
              </a:rPr>
              <a:t>ccurately predict the resources needed for scaling up the infrastructure.</a:t>
            </a:r>
            <a:endParaRPr sz="1800">
              <a:latin typeface="Roboto Light"/>
              <a:ea typeface="Roboto Light"/>
              <a:cs typeface="Roboto Light"/>
              <a:sym typeface="Roboto Light"/>
            </a:endParaRPr>
          </a:p>
        </p:txBody>
      </p:sp>
      <p:sp>
        <p:nvSpPr>
          <p:cNvPr id="2502" name="Google Shape;2502;p14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Create knowledge objects for Operational Intelligence.</a:t>
            </a:r>
            <a:endParaRPr sz="1800">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6" name="Shape 2506"/>
        <p:cNvGrpSpPr/>
        <p:nvPr/>
      </p:nvGrpSpPr>
      <p:grpSpPr>
        <a:xfrm>
          <a:off x="0" y="0"/>
          <a:ext cx="0" cy="0"/>
          <a:chOff x="0" y="0"/>
          <a:chExt cx="0" cy="0"/>
        </a:xfrm>
      </p:grpSpPr>
      <p:sp>
        <p:nvSpPr>
          <p:cNvPr id="2507" name="Google Shape;250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8" name="Google Shape;2508;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09" name="Google Shape;2509;p14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Activating and Logging into Splunk</a:t>
            </a:r>
            <a:endParaRPr>
              <a:solidFill>
                <a:srgbClr val="F1C23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3" name="Shape 2513"/>
        <p:cNvGrpSpPr/>
        <p:nvPr/>
      </p:nvGrpSpPr>
      <p:grpSpPr>
        <a:xfrm>
          <a:off x="0" y="0"/>
          <a:ext cx="0" cy="0"/>
          <a:chOff x="0" y="0"/>
          <a:chExt cx="0" cy="0"/>
        </a:xfrm>
      </p:grpSpPr>
      <p:sp>
        <p:nvSpPr>
          <p:cNvPr id="2514" name="Google Shape;2514;p14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515" name="Google Shape;2515;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16" name="Google Shape;2516;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17" name="Google Shape;2517;p14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Student Activity</a:t>
            </a:r>
            <a:r>
              <a:rPr lang="en"/>
              <a:t>: Activate Splunk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activate and log into Splunk.</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t>Instructions sent via Slack.</a:t>
            </a:r>
            <a:endParaRPr sz="1800"/>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1" name="Shape 2521"/>
        <p:cNvGrpSpPr/>
        <p:nvPr/>
      </p:nvGrpSpPr>
      <p:grpSpPr>
        <a:xfrm>
          <a:off x="0" y="0"/>
          <a:ext cx="0" cy="0"/>
          <a:chOff x="0" y="0"/>
          <a:chExt cx="0" cy="0"/>
        </a:xfrm>
      </p:grpSpPr>
      <p:sp>
        <p:nvSpPr>
          <p:cNvPr id="2522" name="Google Shape;2522;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a:ea typeface="Roboto"/>
                <a:cs typeface="Roboto"/>
                <a:sym typeface="Roboto"/>
              </a:rPr>
              <a:t>Activating Splunk</a:t>
            </a:r>
            <a:r>
              <a:rPr lang="en"/>
              <a:t> </a:t>
            </a:r>
            <a:endParaRPr/>
          </a:p>
        </p:txBody>
      </p:sp>
      <p:sp>
        <p:nvSpPr>
          <p:cNvPr id="2523" name="Google Shape;2523;p14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a:t>
            </a:r>
            <a:endParaRPr/>
          </a:p>
        </p:txBody>
      </p:sp>
      <p:sp>
        <p:nvSpPr>
          <p:cNvPr id="2524" name="Google Shape;2524;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25" name="Google Shape;2525;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26" name="Google Shape;2526;p14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latin typeface="Roboto Light"/>
                <a:ea typeface="Roboto Light"/>
                <a:cs typeface="Roboto Light"/>
                <a:sym typeface="Roboto Light"/>
              </a:rPr>
              <a:t>Your VM already contains the Splunk installation. However, in order to activate it, you will need to complete the following steps:</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Char char="●"/>
            </a:pPr>
            <a:r>
              <a:rPr lang="en">
                <a:latin typeface="Roboto Light"/>
                <a:ea typeface="Roboto Light"/>
                <a:cs typeface="Roboto Light"/>
                <a:sym typeface="Roboto Light"/>
              </a:rPr>
              <a:t>Open your terminal window: </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start_splunk</a:t>
            </a:r>
            <a:endParaRPr>
              <a:solidFill>
                <a:srgbClr val="B45F06"/>
              </a:solidFill>
              <a:latin typeface="Roboto Mono Light"/>
              <a:ea typeface="Roboto Mono Light"/>
              <a:cs typeface="Roboto Mono Light"/>
              <a:sym typeface="Roboto Mon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Y</a:t>
            </a:r>
            <a:r>
              <a:rPr lang="en">
                <a:latin typeface="Roboto Light"/>
                <a:ea typeface="Roboto Light"/>
                <a:cs typeface="Roboto Light"/>
                <a:sym typeface="Roboto Light"/>
              </a:rPr>
              <a:t> (to accept the terms of service)</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student</a:t>
            </a:r>
            <a:r>
              <a:rPr lang="en">
                <a:latin typeface="Roboto Light"/>
                <a:ea typeface="Roboto Light"/>
                <a:cs typeface="Roboto Light"/>
                <a:sym typeface="Roboto Light"/>
              </a:rPr>
              <a:t>  for the username</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cybersecurity </a:t>
            </a:r>
            <a:r>
              <a:rPr lang="en">
                <a:latin typeface="Roboto Light"/>
                <a:ea typeface="Roboto Light"/>
                <a:cs typeface="Roboto Light"/>
                <a:sym typeface="Roboto Light"/>
              </a:rPr>
              <a:t>for the password</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rPr lang="en">
                <a:latin typeface="Roboto Light"/>
                <a:ea typeface="Roboto Light"/>
                <a:cs typeface="Roboto Light"/>
                <a:sym typeface="Roboto Light"/>
              </a:rPr>
              <a:t>Log into Splunk</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Navigate to:`</a:t>
            </a:r>
            <a:r>
              <a:rPr lang="en">
                <a:solidFill>
                  <a:srgbClr val="B45F06"/>
                </a:solidFill>
                <a:latin typeface="Roboto Mono Light"/>
                <a:ea typeface="Roboto Mono Light"/>
                <a:cs typeface="Roboto Mono Light"/>
                <a:sym typeface="Roboto Mono Light"/>
              </a:rPr>
              <a:t>http://127.0.0.1:8000</a:t>
            </a:r>
            <a:r>
              <a:rPr lang="en">
                <a:latin typeface="Roboto Light"/>
                <a:ea typeface="Roboto Light"/>
                <a:cs typeface="Roboto Light"/>
                <a:sym typeface="Roboto Light"/>
              </a:rPr>
              <a:t>` once Splunk has finished setting up.</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Char char="●"/>
            </a:pPr>
            <a:r>
              <a:rPr lang="en">
                <a:latin typeface="Roboto Light"/>
                <a:ea typeface="Roboto Light"/>
                <a:cs typeface="Roboto Light"/>
                <a:sym typeface="Roboto Light"/>
              </a:rPr>
              <a:t>Enter your username and password.</a:t>
            </a:r>
            <a:endParaRPr>
              <a:latin typeface="Roboto Light"/>
              <a:ea typeface="Roboto Light"/>
              <a:cs typeface="Roboto Light"/>
              <a:sym typeface="Roboto Light"/>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spcBef>
                <a:spcPts val="0"/>
              </a:spcBef>
              <a:spcAft>
                <a:spcPts val="8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0" name="Shape 2530"/>
        <p:cNvGrpSpPr/>
        <p:nvPr/>
      </p:nvGrpSpPr>
      <p:grpSpPr>
        <a:xfrm>
          <a:off x="0" y="0"/>
          <a:ext cx="0" cy="0"/>
          <a:chOff x="0" y="0"/>
          <a:chExt cx="0" cy="0"/>
        </a:xfrm>
      </p:grpSpPr>
      <p:sp>
        <p:nvSpPr>
          <p:cNvPr id="2531" name="Google Shape;2531;p14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Splunk User Interface</a:t>
            </a:r>
            <a:endParaRPr/>
          </a:p>
        </p:txBody>
      </p:sp>
      <p:sp>
        <p:nvSpPr>
          <p:cNvPr id="2532" name="Google Shape;2532;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33" name="Google Shape;2533;p14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4" name="Google Shape;2534;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8" name="Shape 2538"/>
        <p:cNvGrpSpPr/>
        <p:nvPr/>
      </p:nvGrpSpPr>
      <p:grpSpPr>
        <a:xfrm>
          <a:off x="0" y="0"/>
          <a:ext cx="0" cy="0"/>
          <a:chOff x="0" y="0"/>
          <a:chExt cx="0" cy="0"/>
        </a:xfrm>
      </p:grpSpPr>
      <p:sp>
        <p:nvSpPr>
          <p:cNvPr id="2539" name="Google Shape;2539;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the Splunk User Interface</a:t>
            </a:r>
            <a:endParaRPr/>
          </a:p>
        </p:txBody>
      </p:sp>
      <p:sp>
        <p:nvSpPr>
          <p:cNvPr id="2540" name="Google Shape;2540;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a:t>
            </a:r>
            <a:r>
              <a:rPr b="1" lang="en"/>
              <a:t> </a:t>
            </a:r>
            <a:r>
              <a:rPr b="1" lang="en"/>
              <a:t>Search &amp; Reporting Application</a:t>
            </a:r>
            <a:r>
              <a:rPr lang="en"/>
              <a:t> is the primary interface for running searches, saving reports, and creating alerts and dashboards. </a:t>
            </a:r>
            <a:endParaRPr/>
          </a:p>
        </p:txBody>
      </p:sp>
      <p:sp>
        <p:nvSpPr>
          <p:cNvPr id="2541" name="Google Shape;2541;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2" name="Google Shape;2542;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43" name="Google Shape;2543;p149"/>
          <p:cNvPicPr preferRelativeResize="0"/>
          <p:nvPr/>
        </p:nvPicPr>
        <p:blipFill>
          <a:blip r:embed="rId3">
            <a:alphaModFix/>
          </a:blip>
          <a:stretch>
            <a:fillRect/>
          </a:stretch>
        </p:blipFill>
        <p:spPr>
          <a:xfrm>
            <a:off x="1319250" y="1734600"/>
            <a:ext cx="5953125" cy="2162175"/>
          </a:xfrm>
          <a:prstGeom prst="rect">
            <a:avLst/>
          </a:prstGeom>
          <a:noFill/>
          <a:ln cap="flat" cmpd="sng" w="28575">
            <a:solidFill>
              <a:srgbClr val="6AA84F"/>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7" name="Shape 2547"/>
        <p:cNvGrpSpPr/>
        <p:nvPr/>
      </p:nvGrpSpPr>
      <p:grpSpPr>
        <a:xfrm>
          <a:off x="0" y="0"/>
          <a:ext cx="0" cy="0"/>
          <a:chOff x="0" y="0"/>
          <a:chExt cx="0" cy="0"/>
        </a:xfrm>
      </p:grpSpPr>
      <p:sp>
        <p:nvSpPr>
          <p:cNvPr id="2548" name="Google Shape;2548;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Search</a:t>
            </a:r>
            <a:endParaRPr/>
          </a:p>
        </p:txBody>
      </p:sp>
      <p:sp>
        <p:nvSpPr>
          <p:cNvPr id="2549" name="Google Shape;2549;p1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t>Search</a:t>
            </a:r>
            <a:r>
              <a:rPr lang="en"/>
              <a:t> option provides the ability to search events from indexed data </a:t>
            </a:r>
            <a:endParaRPr/>
          </a:p>
          <a:p>
            <a:pPr indent="0" lvl="0" marL="0" rtl="0" algn="l">
              <a:spcBef>
                <a:spcPts val="0"/>
              </a:spcBef>
              <a:spcAft>
                <a:spcPts val="0"/>
              </a:spcAft>
              <a:buNone/>
            </a:pPr>
            <a:r>
              <a:rPr lang="en"/>
              <a:t>(For example: Windows event logs, web server logs, live application logs, network feeds.)</a:t>
            </a:r>
            <a:endParaRPr/>
          </a:p>
        </p:txBody>
      </p:sp>
      <p:sp>
        <p:nvSpPr>
          <p:cNvPr id="2550" name="Google Shape;2550;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1" name="Google Shape;2551;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2" name="Google Shape;2552;p150"/>
          <p:cNvSpPr txBox="1"/>
          <p:nvPr>
            <p:ph idx="3" type="body"/>
          </p:nvPr>
        </p:nvSpPr>
        <p:spPr>
          <a:xfrm>
            <a:off x="175" y="1754950"/>
            <a:ext cx="3015000" cy="3151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Security teams run a series of time-based searches to investigate and identify abnormal activity. </a:t>
            </a:r>
            <a:endParaRPr/>
          </a:p>
          <a:p>
            <a:pPr indent="0" lvl="0" marL="0" rtl="0" algn="l">
              <a:spcBef>
                <a:spcPts val="800"/>
              </a:spcBef>
              <a:spcAft>
                <a:spcPts val="0"/>
              </a:spcAft>
              <a:buNone/>
            </a:pPr>
            <a:r>
              <a:t/>
            </a:r>
            <a:endParaRPr/>
          </a:p>
          <a:p>
            <a:pPr indent="0" lvl="0" marL="0" rtl="0" algn="l">
              <a:spcBef>
                <a:spcPts val="800"/>
              </a:spcBef>
              <a:spcAft>
                <a:spcPts val="800"/>
              </a:spcAft>
              <a:buNone/>
            </a:pPr>
            <a:r>
              <a:rPr lang="en"/>
              <a:t>The timeline is used to drill into specific </a:t>
            </a:r>
            <a:r>
              <a:rPr b="1" lang="en"/>
              <a:t>time periods </a:t>
            </a:r>
            <a:r>
              <a:rPr lang="en"/>
              <a:t>(minutes, hours, days) in order to correlate events that occur around the same time. </a:t>
            </a:r>
            <a:endParaRPr/>
          </a:p>
        </p:txBody>
      </p:sp>
      <p:pic>
        <p:nvPicPr>
          <p:cNvPr id="2553" name="Google Shape;2553;p150"/>
          <p:cNvPicPr preferRelativeResize="0"/>
          <p:nvPr/>
        </p:nvPicPr>
        <p:blipFill>
          <a:blip r:embed="rId3">
            <a:alphaModFix/>
          </a:blip>
          <a:stretch>
            <a:fillRect/>
          </a:stretch>
        </p:blipFill>
        <p:spPr>
          <a:xfrm>
            <a:off x="2825196" y="1496700"/>
            <a:ext cx="5782580" cy="3151500"/>
          </a:xfrm>
          <a:prstGeom prst="rect">
            <a:avLst/>
          </a:prstGeom>
          <a:noFill/>
          <a:ln cap="flat" cmpd="sng" w="28575">
            <a:solidFill>
              <a:srgbClr val="274E13"/>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7" name="Shape 2557"/>
        <p:cNvGrpSpPr/>
        <p:nvPr/>
      </p:nvGrpSpPr>
      <p:grpSpPr>
        <a:xfrm>
          <a:off x="0" y="0"/>
          <a:ext cx="0" cy="0"/>
          <a:chOff x="0" y="0"/>
          <a:chExt cx="0" cy="0"/>
        </a:xfrm>
      </p:grpSpPr>
      <p:sp>
        <p:nvSpPr>
          <p:cNvPr id="2558" name="Google Shape;2558;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Datasets</a:t>
            </a:r>
            <a:endParaRPr/>
          </a:p>
        </p:txBody>
      </p:sp>
      <p:sp>
        <p:nvSpPr>
          <p:cNvPr id="2559" name="Google Shape;2559;p1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t>dataset</a:t>
            </a:r>
            <a:r>
              <a:rPr lang="en"/>
              <a:t> is a collection of data that is defined and maintained for a specific business purpose. </a:t>
            </a:r>
            <a:endParaRPr/>
          </a:p>
        </p:txBody>
      </p:sp>
      <p:sp>
        <p:nvSpPr>
          <p:cNvPr id="2560" name="Google Shape;2560;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1" name="Google Shape;2561;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2" name="Google Shape;2562;p151"/>
          <p:cNvSpPr txBox="1"/>
          <p:nvPr>
            <p:ph idx="3" type="body"/>
          </p:nvPr>
        </p:nvSpPr>
        <p:spPr>
          <a:xfrm>
            <a:off x="175" y="1437575"/>
            <a:ext cx="3248400" cy="3468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Datasets are used when: </a:t>
            </a:r>
            <a:endParaRPr b="1"/>
          </a:p>
          <a:p>
            <a:pPr indent="0" lvl="0" marL="0" rtl="0" algn="l">
              <a:spcBef>
                <a:spcPts val="800"/>
              </a:spcBef>
              <a:spcAft>
                <a:spcPts val="0"/>
              </a:spcAft>
              <a:buNone/>
            </a:pPr>
            <a:r>
              <a:rPr lang="en"/>
              <a:t>1. </a:t>
            </a:r>
            <a:r>
              <a:rPr lang="en"/>
              <a:t>You do NOT know the Search Processing Language (SPL). </a:t>
            </a:r>
            <a:endParaRPr/>
          </a:p>
          <a:p>
            <a:pPr indent="0" lvl="0" marL="0" rtl="0" algn="l">
              <a:spcBef>
                <a:spcPts val="800"/>
              </a:spcBef>
              <a:spcAft>
                <a:spcPts val="0"/>
              </a:spcAft>
              <a:buNone/>
            </a:pPr>
            <a:r>
              <a:rPr lang="en"/>
              <a:t>2. You do NOT want to spend time designing complicated searches.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Datasets are created using a </a:t>
            </a:r>
            <a:r>
              <a:rPr b="1" lang="en"/>
              <a:t>Table Editor </a:t>
            </a:r>
            <a:r>
              <a:rPr lang="en"/>
              <a:t>where events fields are selected for a search.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pic>
        <p:nvPicPr>
          <p:cNvPr id="2563" name="Google Shape;2563;p151"/>
          <p:cNvPicPr preferRelativeResize="0"/>
          <p:nvPr/>
        </p:nvPicPr>
        <p:blipFill>
          <a:blip r:embed="rId3">
            <a:alphaModFix/>
          </a:blip>
          <a:stretch>
            <a:fillRect/>
          </a:stretch>
        </p:blipFill>
        <p:spPr>
          <a:xfrm>
            <a:off x="2934225" y="1437563"/>
            <a:ext cx="5824025" cy="3046535"/>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Google Shape;206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SIEMs?</a:t>
            </a:r>
            <a:endParaRPr/>
          </a:p>
        </p:txBody>
      </p:sp>
      <p:sp>
        <p:nvSpPr>
          <p:cNvPr id="2066" name="Google Shape;2066;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7" name="Google Shape;2067;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8" name="Google Shape;2068;p107"/>
          <p:cNvSpPr txBox="1"/>
          <p:nvPr>
            <p:ph idx="3" type="body"/>
          </p:nvPr>
        </p:nvSpPr>
        <p:spPr>
          <a:xfrm>
            <a:off x="175" y="770100"/>
            <a:ext cx="9144000" cy="4136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solidFill>
                  <a:srgbClr val="073763"/>
                </a:solidFill>
              </a:rPr>
              <a:t>The Scenario: </a:t>
            </a:r>
            <a:endParaRPr b="1" sz="1800">
              <a:solidFill>
                <a:srgbClr val="073763"/>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An organization's IT infrastructure has a variety of systems and applications on their networks, </a:t>
            </a:r>
            <a:r>
              <a:rPr lang="en" sz="1600">
                <a:solidFill>
                  <a:schemeClr val="dk1"/>
                </a:solidFill>
                <a:latin typeface="Roboto Light"/>
                <a:ea typeface="Roboto Light"/>
                <a:cs typeface="Roboto Light"/>
                <a:sym typeface="Roboto Light"/>
              </a:rPr>
              <a:t>including host systems, product applications, network devices, firewalls, etc.</a:t>
            </a:r>
            <a:endParaRPr sz="1600">
              <a:solidFill>
                <a:schemeClr val="dk1"/>
              </a:solidFill>
            </a:endParaRPr>
          </a:p>
          <a:p>
            <a:pPr indent="0" lvl="0" marL="0" rtl="0" algn="l">
              <a:lnSpc>
                <a:spcPct val="150000"/>
              </a:lnSpc>
              <a:spcBef>
                <a:spcPts val="0"/>
              </a:spcBef>
              <a:spcAft>
                <a:spcPts val="0"/>
              </a:spcAft>
              <a:buNone/>
            </a:pPr>
            <a:r>
              <a:t/>
            </a:r>
            <a:endParaRPr sz="1600">
              <a:latin typeface="Roboto Light"/>
              <a:ea typeface="Roboto Light"/>
              <a:cs typeface="Roboto Light"/>
              <a:sym typeface="Roboto Light"/>
            </a:endParaRPr>
          </a:p>
          <a:p>
            <a:pPr indent="0" lvl="0" marL="0" rtl="0" algn="l">
              <a:spcBef>
                <a:spcPts val="0"/>
              </a:spcBef>
              <a:spcAft>
                <a:spcPts val="0"/>
              </a:spcAft>
              <a:buNone/>
            </a:pPr>
            <a:r>
              <a:rPr b="1" lang="en" sz="1800">
                <a:solidFill>
                  <a:srgbClr val="990000"/>
                </a:solidFill>
              </a:rPr>
              <a:t>The Problem:</a:t>
            </a:r>
            <a:endParaRPr b="1" sz="1800">
              <a:solidFill>
                <a:srgbClr val="990000"/>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It’s challenging for organizations to have full visibility of their network, making </a:t>
            </a:r>
            <a:r>
              <a:rPr lang="en" sz="1600"/>
              <a:t>suspicious behavior more difficult to detect</a:t>
            </a:r>
            <a:r>
              <a:rPr lang="en" sz="1600">
                <a:latin typeface="Roboto Light"/>
                <a:ea typeface="Roboto Light"/>
                <a:cs typeface="Roboto Light"/>
                <a:sym typeface="Roboto Light"/>
              </a:rPr>
              <a:t>.</a:t>
            </a:r>
            <a:endParaRPr sz="1600"/>
          </a:p>
          <a:p>
            <a:pPr indent="0" lvl="0" marL="0" rtl="0" algn="l">
              <a:spcBef>
                <a:spcPts val="0"/>
              </a:spcBef>
              <a:spcAft>
                <a:spcPts val="0"/>
              </a:spcAft>
              <a:buNone/>
            </a:pPr>
            <a:r>
              <a:t/>
            </a:r>
            <a:endParaRPr sz="2000"/>
          </a:p>
          <a:p>
            <a:pPr indent="0" lvl="0" marL="0" rtl="0" algn="l">
              <a:spcBef>
                <a:spcPts val="800"/>
              </a:spcBef>
              <a:spcAft>
                <a:spcPts val="0"/>
              </a:spcAft>
              <a:buNone/>
            </a:pPr>
            <a:r>
              <a:rPr b="1" lang="en" sz="1800">
                <a:solidFill>
                  <a:srgbClr val="38761D"/>
                </a:solidFill>
              </a:rPr>
              <a:t>The Solution:</a:t>
            </a:r>
            <a:endParaRPr b="1" sz="1800">
              <a:solidFill>
                <a:srgbClr val="38761D"/>
              </a:solidFill>
            </a:endParaRPr>
          </a:p>
          <a:p>
            <a:pPr indent="0" lvl="0" marL="0" rtl="0" algn="l">
              <a:spcBef>
                <a:spcPts val="800"/>
              </a:spcBef>
              <a:spcAft>
                <a:spcPts val="0"/>
              </a:spcAft>
              <a:buNone/>
            </a:pPr>
            <a:r>
              <a:t/>
            </a:r>
            <a:endParaRPr sz="2000"/>
          </a:p>
          <a:p>
            <a:pPr indent="0" lvl="0" marL="0" rtl="0" algn="l">
              <a:spcBef>
                <a:spcPts val="800"/>
              </a:spcBef>
              <a:spcAft>
                <a:spcPts val="800"/>
              </a:spcAft>
              <a:buNone/>
            </a:pPr>
            <a:r>
              <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7" name="Shape 2567"/>
        <p:cNvGrpSpPr/>
        <p:nvPr/>
      </p:nvGrpSpPr>
      <p:grpSpPr>
        <a:xfrm>
          <a:off x="0" y="0"/>
          <a:ext cx="0" cy="0"/>
          <a:chOff x="0" y="0"/>
          <a:chExt cx="0" cy="0"/>
        </a:xfrm>
      </p:grpSpPr>
      <p:sp>
        <p:nvSpPr>
          <p:cNvPr id="2568" name="Google Shape;2568;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Reports</a:t>
            </a:r>
            <a:endParaRPr/>
          </a:p>
        </p:txBody>
      </p:sp>
      <p:sp>
        <p:nvSpPr>
          <p:cNvPr id="2569" name="Google Shape;2569;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800"/>
              </a:spcAft>
              <a:buClr>
                <a:schemeClr val="dk1"/>
              </a:buClr>
              <a:buSzPts val="1100"/>
              <a:buFont typeface="Arial"/>
              <a:buNone/>
            </a:pPr>
            <a:r>
              <a:rPr b="1" lang="en"/>
              <a:t>Reports</a:t>
            </a:r>
            <a:r>
              <a:rPr i="1" lang="en">
                <a:solidFill>
                  <a:schemeClr val="dk1"/>
                </a:solidFill>
              </a:rPr>
              <a:t> </a:t>
            </a:r>
            <a:r>
              <a:rPr lang="en">
                <a:solidFill>
                  <a:schemeClr val="dk1"/>
                </a:solidFill>
              </a:rPr>
              <a:t>are created when you save a search. They can also be created manually. They can be scheduled to run at intervals and used in the dashboard. </a:t>
            </a:r>
            <a:endParaRPr/>
          </a:p>
        </p:txBody>
      </p:sp>
      <p:sp>
        <p:nvSpPr>
          <p:cNvPr id="2570" name="Google Shape;2570;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1" name="Google Shape;2571;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72" name="Google Shape;2572;p152"/>
          <p:cNvSpPr txBox="1"/>
          <p:nvPr>
            <p:ph idx="3" type="body"/>
          </p:nvPr>
        </p:nvSpPr>
        <p:spPr>
          <a:xfrm>
            <a:off x="175" y="1437575"/>
            <a:ext cx="8607600" cy="364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PDF documents can also be generated from reports.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pic>
        <p:nvPicPr>
          <p:cNvPr id="2573" name="Google Shape;2573;p152"/>
          <p:cNvPicPr preferRelativeResize="0"/>
          <p:nvPr/>
        </p:nvPicPr>
        <p:blipFill>
          <a:blip r:embed="rId3">
            <a:alphaModFix/>
          </a:blip>
          <a:stretch>
            <a:fillRect/>
          </a:stretch>
        </p:blipFill>
        <p:spPr>
          <a:xfrm>
            <a:off x="1085850" y="1954775"/>
            <a:ext cx="6972300" cy="2162175"/>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7" name="Shape 2577"/>
        <p:cNvGrpSpPr/>
        <p:nvPr/>
      </p:nvGrpSpPr>
      <p:grpSpPr>
        <a:xfrm>
          <a:off x="0" y="0"/>
          <a:ext cx="0" cy="0"/>
          <a:chOff x="0" y="0"/>
          <a:chExt cx="0" cy="0"/>
        </a:xfrm>
      </p:grpSpPr>
      <p:sp>
        <p:nvSpPr>
          <p:cNvPr id="2578" name="Google Shape;2578;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Alerts</a:t>
            </a:r>
            <a:endParaRPr/>
          </a:p>
        </p:txBody>
      </p:sp>
      <p:sp>
        <p:nvSpPr>
          <p:cNvPr id="2579" name="Google Shape;2579;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Alerts</a:t>
            </a:r>
            <a:r>
              <a:rPr lang="en"/>
              <a:t> are used to monitor for and respond to specific events. </a:t>
            </a:r>
            <a:endParaRPr/>
          </a:p>
          <a:p>
            <a:pPr indent="-317500" lvl="0" marL="457200" rtl="0" algn="l">
              <a:spcBef>
                <a:spcPts val="800"/>
              </a:spcBef>
              <a:spcAft>
                <a:spcPts val="0"/>
              </a:spcAft>
              <a:buSzPts val="1400"/>
              <a:buChar char="●"/>
            </a:pPr>
            <a:r>
              <a:rPr lang="en"/>
              <a:t>They can look for events in </a:t>
            </a:r>
            <a:r>
              <a:rPr i="1" lang="en"/>
              <a:t>real time</a:t>
            </a:r>
            <a:r>
              <a:rPr lang="en"/>
              <a:t> or on at </a:t>
            </a:r>
            <a:r>
              <a:rPr i="1" lang="en"/>
              <a:t>scheduled intervals</a:t>
            </a:r>
            <a:r>
              <a:rPr lang="en"/>
              <a:t>.</a:t>
            </a:r>
            <a:endParaRPr/>
          </a:p>
          <a:p>
            <a:pPr indent="-317500" lvl="0" marL="457200" rtl="0" algn="l">
              <a:spcBef>
                <a:spcPts val="800"/>
              </a:spcBef>
              <a:spcAft>
                <a:spcPts val="800"/>
              </a:spcAft>
              <a:buSzPts val="1400"/>
              <a:buChar char="●"/>
            </a:pPr>
            <a:r>
              <a:rPr lang="en"/>
              <a:t>Alerts can be assigned a priority, such as Informational or Critical.  </a:t>
            </a:r>
            <a:endParaRPr/>
          </a:p>
        </p:txBody>
      </p:sp>
      <p:sp>
        <p:nvSpPr>
          <p:cNvPr id="2580" name="Google Shape;2580;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1" name="Google Shape;2581;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82" name="Google Shape;2582;p153"/>
          <p:cNvPicPr preferRelativeResize="0"/>
          <p:nvPr/>
        </p:nvPicPr>
        <p:blipFill>
          <a:blip r:embed="rId3">
            <a:alphaModFix/>
          </a:blip>
          <a:stretch>
            <a:fillRect/>
          </a:stretch>
        </p:blipFill>
        <p:spPr>
          <a:xfrm>
            <a:off x="1098175" y="1902100"/>
            <a:ext cx="6780425" cy="2949200"/>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6" name="Shape 2586"/>
        <p:cNvGrpSpPr/>
        <p:nvPr/>
      </p:nvGrpSpPr>
      <p:grpSpPr>
        <a:xfrm>
          <a:off x="0" y="0"/>
          <a:ext cx="0" cy="0"/>
          <a:chOff x="0" y="0"/>
          <a:chExt cx="0" cy="0"/>
        </a:xfrm>
      </p:grpSpPr>
      <p:sp>
        <p:nvSpPr>
          <p:cNvPr id="2587" name="Google Shape;2587;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Dashboards</a:t>
            </a:r>
            <a:endParaRPr/>
          </a:p>
        </p:txBody>
      </p:sp>
      <p:sp>
        <p:nvSpPr>
          <p:cNvPr id="2588" name="Google Shape;2588;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Dashboards </a:t>
            </a:r>
            <a:r>
              <a:rPr lang="en">
                <a:latin typeface="Roboto Light"/>
                <a:ea typeface="Roboto Light"/>
                <a:cs typeface="Roboto Light"/>
                <a:sym typeface="Roboto Light"/>
              </a:rPr>
              <a:t>integrate real-time </a:t>
            </a:r>
            <a:r>
              <a:rPr lang="en"/>
              <a:t>searches, charts, reports, gauges, maps, and tables</a:t>
            </a:r>
            <a:r>
              <a:rPr lang="en">
                <a:latin typeface="Roboto Light"/>
                <a:ea typeface="Roboto Light"/>
                <a:cs typeface="Roboto Light"/>
                <a:sym typeface="Roboto Light"/>
              </a:rPr>
              <a:t> in panels to display the most relevant information for different teams and use cases. </a:t>
            </a:r>
            <a:endParaRPr>
              <a:latin typeface="Roboto Light"/>
              <a:ea typeface="Roboto Light"/>
              <a:cs typeface="Roboto Light"/>
              <a:sym typeface="Roboto Light"/>
            </a:endParaRPr>
          </a:p>
          <a:p>
            <a:pPr indent="0" lvl="0" marL="0" rtl="0" algn="l">
              <a:spcBef>
                <a:spcPts val="800"/>
              </a:spcBef>
              <a:spcAft>
                <a:spcPts val="0"/>
              </a:spcAft>
              <a:buNone/>
            </a:pPr>
            <a:r>
              <a:rPr lang="en" sz="1400"/>
              <a:t>Scheduled searches are used to create real-time dashboards and visualizations.</a:t>
            </a:r>
            <a:endParaRPr sz="1400"/>
          </a:p>
          <a:p>
            <a:pPr indent="0" lvl="0" marL="0" rtl="0" algn="l">
              <a:spcBef>
                <a:spcPts val="800"/>
              </a:spcBef>
              <a:spcAft>
                <a:spcPts val="0"/>
              </a:spcAft>
              <a:buNone/>
            </a:pPr>
            <a:r>
              <a:rPr lang="en" sz="1400"/>
              <a:t>Some benefits for security analysts and SOC teams include: </a:t>
            </a:r>
            <a:endParaRPr sz="1400"/>
          </a:p>
          <a:p>
            <a:pPr indent="-317500" lvl="0" marL="457200" rtl="0" algn="l">
              <a:spcBef>
                <a:spcPts val="800"/>
              </a:spcBef>
              <a:spcAft>
                <a:spcPts val="0"/>
              </a:spcAft>
              <a:buSzPts val="1400"/>
              <a:buFont typeface="Roboto"/>
              <a:buChar char="●"/>
            </a:pPr>
            <a:r>
              <a:rPr lang="en" sz="1400"/>
              <a:t>Dashboards accelerate </a:t>
            </a:r>
            <a:r>
              <a:rPr b="1" lang="en" sz="1400"/>
              <a:t>time-to-time</a:t>
            </a:r>
            <a:r>
              <a:rPr lang="en" sz="1400"/>
              <a:t> and </a:t>
            </a:r>
            <a:r>
              <a:rPr b="1" lang="en" sz="1400"/>
              <a:t>time-to-action</a:t>
            </a:r>
            <a:r>
              <a:rPr lang="en" sz="1400"/>
              <a:t>. </a:t>
            </a:r>
            <a:endParaRPr sz="1400"/>
          </a:p>
          <a:p>
            <a:pPr indent="-317500" lvl="0" marL="457200" rtl="0" algn="l">
              <a:spcBef>
                <a:spcPts val="0"/>
              </a:spcBef>
              <a:spcAft>
                <a:spcPts val="0"/>
              </a:spcAft>
              <a:buSzPts val="1400"/>
              <a:buChar char="●"/>
            </a:pPr>
            <a:r>
              <a:rPr lang="en" sz="1400"/>
              <a:t>Dashboards use the same event data for security analysts and operations teams to visualize events. </a:t>
            </a:r>
            <a:endParaRPr sz="1400"/>
          </a:p>
          <a:p>
            <a:pPr indent="0" lvl="0" marL="0" rtl="0" algn="l">
              <a:spcBef>
                <a:spcPts val="800"/>
              </a:spcBef>
              <a:spcAft>
                <a:spcPts val="0"/>
              </a:spcAft>
              <a:buNone/>
            </a:pPr>
            <a:r>
              <a:t/>
            </a:r>
            <a:endParaRPr/>
          </a:p>
        </p:txBody>
      </p:sp>
      <p:sp>
        <p:nvSpPr>
          <p:cNvPr id="2589" name="Google Shape;2589;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0" name="Google Shape;2590;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91" name="Google Shape;2591;p154"/>
          <p:cNvPicPr preferRelativeResize="0"/>
          <p:nvPr/>
        </p:nvPicPr>
        <p:blipFill>
          <a:blip r:embed="rId3">
            <a:alphaModFix/>
          </a:blip>
          <a:stretch>
            <a:fillRect/>
          </a:stretch>
        </p:blipFill>
        <p:spPr>
          <a:xfrm>
            <a:off x="1580625" y="2962575"/>
            <a:ext cx="5000450" cy="1807300"/>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5" name="Shape 2595"/>
        <p:cNvGrpSpPr/>
        <p:nvPr/>
      </p:nvGrpSpPr>
      <p:grpSpPr>
        <a:xfrm>
          <a:off x="0" y="0"/>
          <a:ext cx="0" cy="0"/>
          <a:chOff x="0" y="0"/>
          <a:chExt cx="0" cy="0"/>
        </a:xfrm>
      </p:grpSpPr>
      <p:sp>
        <p:nvSpPr>
          <p:cNvPr id="2596" name="Google Shape;2596;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Getting Data into Splunk</a:t>
            </a:r>
            <a:endParaRPr/>
          </a:p>
        </p:txBody>
      </p:sp>
      <p:sp>
        <p:nvSpPr>
          <p:cNvPr id="2597" name="Google Shape;2597;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8" name="Google Shape;2598;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99" name="Google Shape;2599;p155"/>
          <p:cNvSpPr txBox="1"/>
          <p:nvPr>
            <p:ph idx="3" type="body"/>
          </p:nvPr>
        </p:nvSpPr>
        <p:spPr>
          <a:xfrm>
            <a:off x="175" y="877475"/>
            <a:ext cx="9144000" cy="4029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There are different methods of getting data into Splunk: </a:t>
            </a:r>
            <a:endParaRPr sz="1800"/>
          </a:p>
          <a:p>
            <a:pPr indent="-342900" lvl="0" marL="457200" rtl="0" algn="l">
              <a:spcBef>
                <a:spcPts val="800"/>
              </a:spcBef>
              <a:spcAft>
                <a:spcPts val="0"/>
              </a:spcAft>
              <a:buSzPts val="1800"/>
              <a:buChar char="●"/>
            </a:pPr>
            <a:r>
              <a:rPr b="1" lang="en" sz="1800"/>
              <a:t>Uploading </a:t>
            </a:r>
            <a:r>
              <a:rPr lang="en" sz="1800"/>
              <a:t>files (e.g. cvs, json, log, zip) from a system. The maximum size in 500 mb</a:t>
            </a:r>
            <a:endParaRPr sz="1800"/>
          </a:p>
          <a:p>
            <a:pPr indent="-342900" lvl="0" marL="457200" rtl="0" algn="l">
              <a:spcBef>
                <a:spcPts val="1200"/>
              </a:spcBef>
              <a:spcAft>
                <a:spcPts val="0"/>
              </a:spcAft>
              <a:buSzPts val="1800"/>
              <a:buChar char="●"/>
            </a:pPr>
            <a:r>
              <a:rPr b="1" lang="en" sz="1800"/>
              <a:t>Monitoring </a:t>
            </a:r>
            <a:r>
              <a:rPr lang="en" sz="1800"/>
              <a:t>files and network ports on the host that runs the Splunk instance. </a:t>
            </a:r>
            <a:endParaRPr sz="1800"/>
          </a:p>
          <a:p>
            <a:pPr indent="-342900" lvl="0" marL="457200" rtl="0" algn="l">
              <a:spcBef>
                <a:spcPts val="1200"/>
              </a:spcBef>
              <a:spcAft>
                <a:spcPts val="0"/>
              </a:spcAft>
              <a:buSzPts val="1800"/>
              <a:buChar char="●"/>
            </a:pPr>
            <a:r>
              <a:rPr b="1" lang="en" sz="1800"/>
              <a:t>Forwarding </a:t>
            </a:r>
            <a:r>
              <a:rPr lang="en" sz="1800"/>
              <a:t>data to another Splunk instance or to a third-party system. </a:t>
            </a:r>
            <a:r>
              <a:rPr lang="en" sz="1800"/>
              <a:t> </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rPr lang="en" sz="1800"/>
              <a:t>Next, we’ll launch into a demo of the workflow for </a:t>
            </a:r>
            <a:r>
              <a:rPr b="1" lang="en" sz="1800"/>
              <a:t>uploading data </a:t>
            </a:r>
            <a:r>
              <a:rPr lang="en" sz="1800"/>
              <a:t>into Splunk. </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3" name="Shape 2603"/>
        <p:cNvGrpSpPr/>
        <p:nvPr/>
      </p:nvGrpSpPr>
      <p:grpSpPr>
        <a:xfrm>
          <a:off x="0" y="0"/>
          <a:ext cx="0" cy="0"/>
          <a:chOff x="0" y="0"/>
          <a:chExt cx="0" cy="0"/>
        </a:xfrm>
      </p:grpSpPr>
      <p:sp>
        <p:nvSpPr>
          <p:cNvPr id="2604" name="Google Shape;2604;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5" name="Google Shape;2605;p1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06" name="Google Shape;2606;p15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Uploading a Web Log into Splunk</a:t>
            </a:r>
            <a:endParaRPr>
              <a:solidFill>
                <a:srgbClr val="F1C232"/>
              </a:solidFill>
            </a:endParaRPr>
          </a:p>
        </p:txBody>
      </p:sp>
      <p:sp>
        <p:nvSpPr>
          <p:cNvPr id="2607" name="Google Shape;2607;p156"/>
          <p:cNvSpPr txBox="1"/>
          <p:nvPr/>
        </p:nvSpPr>
        <p:spPr>
          <a:xfrm>
            <a:off x="3060925" y="716775"/>
            <a:ext cx="2431200" cy="12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1. Select Source</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2. Set Source Type</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3. Input Settings</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4. Review</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5. Upload the Log File</a:t>
            </a:r>
            <a:endParaRPr sz="12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1" name="Shape 2611"/>
        <p:cNvGrpSpPr/>
        <p:nvPr/>
      </p:nvGrpSpPr>
      <p:grpSpPr>
        <a:xfrm>
          <a:off x="0" y="0"/>
          <a:ext cx="0" cy="0"/>
          <a:chOff x="0" y="0"/>
          <a:chExt cx="0" cy="0"/>
        </a:xfrm>
      </p:grpSpPr>
      <p:sp>
        <p:nvSpPr>
          <p:cNvPr id="2612" name="Google Shape;2612;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Demo Summary</a:t>
            </a:r>
            <a:endParaRPr/>
          </a:p>
        </p:txBody>
      </p:sp>
      <p:sp>
        <p:nvSpPr>
          <p:cNvPr id="2613" name="Google Shape;2613;p1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Uploading a Web Log into Splunk</a:t>
            </a:r>
            <a:endParaRPr/>
          </a:p>
        </p:txBody>
      </p:sp>
      <p:sp>
        <p:nvSpPr>
          <p:cNvPr id="2614" name="Google Shape;2614;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5" name="Google Shape;2615;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6" name="Google Shape;2616;p15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Char char="●"/>
            </a:pPr>
            <a:r>
              <a:rPr lang="en" sz="1800"/>
              <a:t>We grabbed an </a:t>
            </a:r>
            <a:r>
              <a:rPr lang="en" sz="1800"/>
              <a:t>existing</a:t>
            </a:r>
            <a:r>
              <a:rPr lang="en" sz="1800"/>
              <a:t> log file that was created from a different machine.</a:t>
            </a:r>
            <a:endParaRPr sz="1800"/>
          </a:p>
          <a:p>
            <a:pPr indent="0" lvl="0" marL="45720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We uploaded that log file into Splunk</a:t>
            </a:r>
            <a:endParaRPr sz="1800"/>
          </a:p>
          <a:p>
            <a:pPr indent="0" lvl="0" marL="45720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We can now filter and search for different events based on our customized criteria.  </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0" name="Shape 2620"/>
        <p:cNvGrpSpPr/>
        <p:nvPr/>
      </p:nvGrpSpPr>
      <p:grpSpPr>
        <a:xfrm>
          <a:off x="0" y="0"/>
          <a:ext cx="0" cy="0"/>
          <a:chOff x="0" y="0"/>
          <a:chExt cx="0" cy="0"/>
        </a:xfrm>
      </p:grpSpPr>
      <p:sp>
        <p:nvSpPr>
          <p:cNvPr id="2621" name="Google Shape;2621;p15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2622" name="Google Shape;2622;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23" name="Google Shape;2623;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24" name="Google Shape;2624;p15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Uploading a Web Server Log into Splunk</a:t>
            </a:r>
            <a:endParaRPr/>
          </a:p>
          <a:p>
            <a:pPr indent="0" lvl="0" marL="0" rtl="0" algn="l">
              <a:spcBef>
                <a:spcPts val="0"/>
              </a:spcBef>
              <a:spcAft>
                <a:spcPts val="0"/>
              </a:spcAft>
              <a:buNone/>
            </a:pPr>
            <a:r>
              <a:t/>
            </a:r>
            <a:endParaRPr sz="1600"/>
          </a:p>
          <a:p>
            <a:pPr indent="0" lvl="0" marL="0" rtl="0" algn="l">
              <a:lnSpc>
                <a:spcPct val="115000"/>
              </a:lnSpc>
              <a:spcBef>
                <a:spcPts val="0"/>
              </a:spcBef>
              <a:spcAft>
                <a:spcPts val="0"/>
              </a:spcAft>
              <a:buNone/>
            </a:pPr>
            <a:r>
              <a:rPr lang="en" sz="1400">
                <a:solidFill>
                  <a:srgbClr val="24292E"/>
                </a:solidFill>
              </a:rPr>
              <a:t>You will be uploading a web server log file into Splunk. This is an important exercise, as you will be uploading various files into Splunk in the coming classes</a:t>
            </a:r>
            <a:r>
              <a:rPr lang="en" sz="1400">
                <a:latin typeface="Roboto Light"/>
                <a:ea typeface="Roboto Light"/>
                <a:cs typeface="Roboto Light"/>
                <a:sym typeface="Roboto Light"/>
              </a:rPr>
              <a:t>.</a:t>
            </a:r>
            <a:endParaRPr sz="1400">
              <a:latin typeface="Roboto Light"/>
              <a:ea typeface="Roboto Light"/>
              <a:cs typeface="Roboto Light"/>
              <a:sym typeface="Roboto Light"/>
            </a:endParaRPr>
          </a:p>
          <a:p>
            <a:pPr indent="0" lvl="0" marL="0" rtl="0" algn="l">
              <a:spcBef>
                <a:spcPts val="120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t>Instructions sent via Slack.</a:t>
            </a:r>
            <a:endParaRPr sz="1800"/>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8" name="Shape 2628"/>
        <p:cNvGrpSpPr/>
        <p:nvPr/>
      </p:nvGrpSpPr>
      <p:grpSpPr>
        <a:xfrm>
          <a:off x="0" y="0"/>
          <a:ext cx="0" cy="0"/>
          <a:chOff x="0" y="0"/>
          <a:chExt cx="0" cy="0"/>
        </a:xfrm>
      </p:grpSpPr>
      <p:sp>
        <p:nvSpPr>
          <p:cNvPr id="2629" name="Google Shape;2629;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0" name="Google Shape;2630;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1" name="Google Shape;2631;p159"/>
          <p:cNvSpPr txBox="1"/>
          <p:nvPr/>
        </p:nvSpPr>
        <p:spPr>
          <a:xfrm>
            <a:off x="2431300" y="3622725"/>
            <a:ext cx="42135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Uploading a Web Server Log</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Google Shape;2636;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Server Log Review</a:t>
            </a:r>
            <a:endParaRPr/>
          </a:p>
        </p:txBody>
      </p:sp>
      <p:sp>
        <p:nvSpPr>
          <p:cNvPr id="2637" name="Google Shape;2637;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8" name="Google Shape;2638;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39" name="Google Shape;2639;p160"/>
          <p:cNvPicPr preferRelativeResize="0"/>
          <p:nvPr/>
        </p:nvPicPr>
        <p:blipFill>
          <a:blip r:embed="rId3">
            <a:alphaModFix/>
          </a:blip>
          <a:stretch>
            <a:fillRect/>
          </a:stretch>
        </p:blipFill>
        <p:spPr>
          <a:xfrm>
            <a:off x="987250" y="853075"/>
            <a:ext cx="6667500" cy="3848100"/>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3" name="Shape 2643"/>
        <p:cNvGrpSpPr/>
        <p:nvPr/>
      </p:nvGrpSpPr>
      <p:grpSpPr>
        <a:xfrm>
          <a:off x="0" y="0"/>
          <a:ext cx="0" cy="0"/>
          <a:chOff x="0" y="0"/>
          <a:chExt cx="0" cy="0"/>
        </a:xfrm>
      </p:grpSpPr>
      <p:sp>
        <p:nvSpPr>
          <p:cNvPr id="2644" name="Google Shape;2644;p161"/>
          <p:cNvSpPr txBox="1"/>
          <p:nvPr>
            <p:ph idx="3" type="subTitle"/>
          </p:nvPr>
        </p:nvSpPr>
        <p:spPr>
          <a:xfrm>
            <a:off x="7056300" y="910475"/>
            <a:ext cx="1813500" cy="3784800"/>
          </a:xfrm>
          <a:prstGeom prst="rect">
            <a:avLst/>
          </a:prstGeom>
          <a:ln cap="flat" cmpd="sng" w="9525">
            <a:solidFill>
              <a:srgbClr val="000000"/>
            </a:solidFill>
            <a:prstDash val="solid"/>
            <a:round/>
            <a:headEnd len="sm" w="sm" type="none"/>
            <a:tailEnd len="sm" w="sm" type="none"/>
          </a:ln>
        </p:spPr>
        <p:txBody>
          <a:bodyPr anchorCtr="0" anchor="t" bIns="0" lIns="36575" spcFirstLastPara="1" rIns="91425" wrap="square" tIns="91425">
            <a:noAutofit/>
          </a:bodyPr>
          <a:lstStyle/>
          <a:p>
            <a:pPr indent="0" lvl="0" marL="0" rtl="0" algn="l">
              <a:lnSpc>
                <a:spcPct val="115000"/>
              </a:lnSpc>
              <a:spcBef>
                <a:spcPts val="0"/>
              </a:spcBef>
              <a:spcAft>
                <a:spcPts val="0"/>
              </a:spcAft>
              <a:buNone/>
            </a:pPr>
            <a:r>
              <a:rPr b="1" lang="en" sz="1400">
                <a:solidFill>
                  <a:srgbClr val="24292E"/>
                </a:solidFill>
              </a:rPr>
              <a:t>1. Application bar</a:t>
            </a:r>
            <a:r>
              <a:rPr lang="en" sz="1400">
                <a:solidFill>
                  <a:srgbClr val="24292E"/>
                </a:solidFill>
              </a:rPr>
              <a:t> contains main functions.</a:t>
            </a:r>
            <a:endParaRPr sz="1400">
              <a:solidFill>
                <a:srgbClr val="24292E"/>
              </a:solidFill>
            </a:endParaRPr>
          </a:p>
          <a:p>
            <a:pPr indent="0" lvl="0" marL="0" rtl="0" algn="l">
              <a:lnSpc>
                <a:spcPct val="115000"/>
              </a:lnSpc>
              <a:spcBef>
                <a:spcPts val="1200"/>
              </a:spcBef>
              <a:spcAft>
                <a:spcPts val="0"/>
              </a:spcAft>
              <a:buNone/>
            </a:pPr>
            <a:r>
              <a:rPr b="1" lang="en" sz="1400">
                <a:solidFill>
                  <a:srgbClr val="24292E"/>
                </a:solidFill>
              </a:rPr>
              <a:t>2. Search bar</a:t>
            </a:r>
            <a:r>
              <a:rPr lang="en" sz="1400">
                <a:solidFill>
                  <a:srgbClr val="24292E"/>
                </a:solidFill>
              </a:rPr>
              <a:t> specifies your search criteria.</a:t>
            </a:r>
            <a:endParaRPr sz="1400">
              <a:solidFill>
                <a:srgbClr val="24292E"/>
              </a:solidFill>
            </a:endParaRPr>
          </a:p>
          <a:p>
            <a:pPr indent="0" lvl="0" marL="0" rtl="0" algn="l">
              <a:spcBef>
                <a:spcPts val="1200"/>
              </a:spcBef>
              <a:spcAft>
                <a:spcPts val="0"/>
              </a:spcAft>
              <a:buNone/>
            </a:pPr>
            <a:r>
              <a:rPr lang="en" sz="1400">
                <a:solidFill>
                  <a:srgbClr val="24292E"/>
                </a:solidFill>
              </a:rPr>
              <a:t>3. </a:t>
            </a:r>
            <a:r>
              <a:rPr b="1" lang="en" sz="1400">
                <a:solidFill>
                  <a:srgbClr val="24292E"/>
                </a:solidFill>
              </a:rPr>
              <a:t>Time range picker </a:t>
            </a:r>
            <a:r>
              <a:rPr lang="en" sz="1400">
                <a:solidFill>
                  <a:srgbClr val="24292E"/>
                </a:solidFill>
              </a:rPr>
              <a:t>specifies the time period for the search.</a:t>
            </a:r>
            <a:endParaRPr sz="1400">
              <a:solidFill>
                <a:srgbClr val="24292E"/>
              </a:solidFill>
            </a:endParaRPr>
          </a:p>
          <a:p>
            <a:pPr indent="0" lvl="0" marL="0" rtl="0" algn="l">
              <a:spcBef>
                <a:spcPts val="1200"/>
              </a:spcBef>
              <a:spcAft>
                <a:spcPts val="0"/>
              </a:spcAft>
              <a:buNone/>
            </a:pPr>
            <a:r>
              <a:rPr lang="en" sz="1400">
                <a:solidFill>
                  <a:srgbClr val="24292E"/>
                </a:solidFill>
              </a:rPr>
              <a:t>4. The peaks and valleys in the </a:t>
            </a:r>
            <a:r>
              <a:rPr b="1" lang="en" sz="1400">
                <a:solidFill>
                  <a:srgbClr val="24292E"/>
                </a:solidFill>
              </a:rPr>
              <a:t>timeline</a:t>
            </a:r>
            <a:r>
              <a:rPr lang="en" sz="1400">
                <a:solidFill>
                  <a:srgbClr val="24292E"/>
                </a:solidFill>
              </a:rPr>
              <a:t> can indicate spikes in activity or server downtime.</a:t>
            </a:r>
            <a:endParaRPr sz="1400">
              <a:solidFill>
                <a:srgbClr val="24292E"/>
              </a:solidFill>
            </a:endParaRPr>
          </a:p>
          <a:p>
            <a:pPr indent="0" lvl="0" marL="0" rtl="0" algn="l">
              <a:spcBef>
                <a:spcPts val="1200"/>
              </a:spcBef>
              <a:spcAft>
                <a:spcPts val="0"/>
              </a:spcAft>
              <a:buClr>
                <a:schemeClr val="dk1"/>
              </a:buClr>
              <a:buSzPts val="1100"/>
              <a:buFont typeface="Arial"/>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None/>
            </a:pPr>
            <a:r>
              <a:t/>
            </a:r>
            <a:endParaRPr sz="1400"/>
          </a:p>
        </p:txBody>
      </p:sp>
      <p:sp>
        <p:nvSpPr>
          <p:cNvPr id="2645" name="Google Shape;2645;p161"/>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 Server Log Review</a:t>
            </a:r>
            <a:endParaRPr/>
          </a:p>
        </p:txBody>
      </p:sp>
      <p:sp>
        <p:nvSpPr>
          <p:cNvPr id="2646" name="Google Shape;2646;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7" name="Google Shape;2647;p16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48" name="Google Shape;2648;p161"/>
          <p:cNvPicPr preferRelativeResize="0"/>
          <p:nvPr/>
        </p:nvPicPr>
        <p:blipFill>
          <a:blip r:embed="rId3">
            <a:alphaModFix/>
          </a:blip>
          <a:stretch>
            <a:fillRect/>
          </a:stretch>
        </p:blipFill>
        <p:spPr>
          <a:xfrm>
            <a:off x="222449" y="869558"/>
            <a:ext cx="6699600" cy="386662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SIEMs?</a:t>
            </a:r>
            <a:endParaRPr/>
          </a:p>
        </p:txBody>
      </p:sp>
      <p:sp>
        <p:nvSpPr>
          <p:cNvPr id="2074" name="Google Shape;2074;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5" name="Google Shape;2075;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6" name="Google Shape;2076;p108"/>
          <p:cNvSpPr txBox="1"/>
          <p:nvPr>
            <p:ph idx="3" type="body"/>
          </p:nvPr>
        </p:nvSpPr>
        <p:spPr>
          <a:xfrm>
            <a:off x="175" y="770100"/>
            <a:ext cx="9144000" cy="4136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solidFill>
                  <a:srgbClr val="073763"/>
                </a:solidFill>
              </a:rPr>
              <a:t>The Scenario: </a:t>
            </a:r>
            <a:endParaRPr b="1" sz="1800">
              <a:solidFill>
                <a:srgbClr val="073763"/>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An organization's IT infrastructure has a variety of systems and applications on their networks, </a:t>
            </a:r>
            <a:r>
              <a:rPr lang="en" sz="1600">
                <a:solidFill>
                  <a:schemeClr val="dk1"/>
                </a:solidFill>
                <a:latin typeface="Roboto Light"/>
                <a:ea typeface="Roboto Light"/>
                <a:cs typeface="Roboto Light"/>
                <a:sym typeface="Roboto Light"/>
              </a:rPr>
              <a:t>including host systems, product applications, network devices, firewalls, etc.</a:t>
            </a:r>
            <a:endParaRPr sz="1600">
              <a:solidFill>
                <a:schemeClr val="dk1"/>
              </a:solidFill>
            </a:endParaRPr>
          </a:p>
          <a:p>
            <a:pPr indent="0" lvl="0" marL="0" rtl="0" algn="l">
              <a:lnSpc>
                <a:spcPct val="150000"/>
              </a:lnSpc>
              <a:spcBef>
                <a:spcPts val="0"/>
              </a:spcBef>
              <a:spcAft>
                <a:spcPts val="0"/>
              </a:spcAft>
              <a:buNone/>
            </a:pPr>
            <a:r>
              <a:t/>
            </a:r>
            <a:endParaRPr sz="1600">
              <a:latin typeface="Roboto Light"/>
              <a:ea typeface="Roboto Light"/>
              <a:cs typeface="Roboto Light"/>
              <a:sym typeface="Roboto Light"/>
            </a:endParaRPr>
          </a:p>
          <a:p>
            <a:pPr indent="0" lvl="0" marL="0" rtl="0" algn="l">
              <a:spcBef>
                <a:spcPts val="0"/>
              </a:spcBef>
              <a:spcAft>
                <a:spcPts val="0"/>
              </a:spcAft>
              <a:buNone/>
            </a:pPr>
            <a:r>
              <a:rPr b="1" lang="en" sz="1800">
                <a:solidFill>
                  <a:srgbClr val="990000"/>
                </a:solidFill>
              </a:rPr>
              <a:t>The Problem:</a:t>
            </a:r>
            <a:endParaRPr b="1" sz="1800">
              <a:solidFill>
                <a:srgbClr val="990000"/>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It’s challenging for organizations to have full visibility of their network, making </a:t>
            </a:r>
            <a:r>
              <a:rPr lang="en" sz="1600"/>
              <a:t>suspicious behavior more difficult to detect</a:t>
            </a:r>
            <a:r>
              <a:rPr lang="en" sz="1600">
                <a:latin typeface="Roboto Light"/>
                <a:ea typeface="Roboto Light"/>
                <a:cs typeface="Roboto Light"/>
                <a:sym typeface="Roboto Light"/>
              </a:rPr>
              <a:t>.</a:t>
            </a:r>
            <a:endParaRPr sz="1600"/>
          </a:p>
          <a:p>
            <a:pPr indent="0" lvl="0" marL="0" rtl="0" algn="l">
              <a:spcBef>
                <a:spcPts val="0"/>
              </a:spcBef>
              <a:spcAft>
                <a:spcPts val="0"/>
              </a:spcAft>
              <a:buNone/>
            </a:pPr>
            <a:r>
              <a:t/>
            </a:r>
            <a:endParaRPr sz="2000"/>
          </a:p>
          <a:p>
            <a:pPr indent="0" lvl="0" marL="0" rtl="0" algn="l">
              <a:spcBef>
                <a:spcPts val="800"/>
              </a:spcBef>
              <a:spcAft>
                <a:spcPts val="0"/>
              </a:spcAft>
              <a:buNone/>
            </a:pPr>
            <a:r>
              <a:rPr b="1" lang="en" sz="1800">
                <a:solidFill>
                  <a:srgbClr val="38761D"/>
                </a:solidFill>
              </a:rPr>
              <a:t>The Solution:</a:t>
            </a:r>
            <a:endParaRPr b="1" sz="1800">
              <a:solidFill>
                <a:srgbClr val="38761D"/>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Organizations use SIEMs to monitor odd behavior and irregular traffic on their network, allowing infosec teams to detect suspicious activity.</a:t>
            </a:r>
            <a:endParaRPr sz="1600"/>
          </a:p>
          <a:p>
            <a:pPr indent="0" lvl="0" marL="0" rtl="0" algn="l">
              <a:spcBef>
                <a:spcPts val="0"/>
              </a:spcBef>
              <a:spcAft>
                <a:spcPts val="0"/>
              </a:spcAft>
              <a:buNone/>
            </a:pPr>
            <a:r>
              <a:t/>
            </a:r>
            <a:endParaRPr sz="2000"/>
          </a:p>
          <a:p>
            <a:pPr indent="0" lvl="0" marL="0" rtl="0" algn="l">
              <a:spcBef>
                <a:spcPts val="800"/>
              </a:spcBef>
              <a:spcAft>
                <a:spcPts val="800"/>
              </a:spcAft>
              <a:buNone/>
            </a:pPr>
            <a:r>
              <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2" name="Shape 2652"/>
        <p:cNvGrpSpPr/>
        <p:nvPr/>
      </p:nvGrpSpPr>
      <p:grpSpPr>
        <a:xfrm>
          <a:off x="0" y="0"/>
          <a:ext cx="0" cy="0"/>
          <a:chOff x="0" y="0"/>
          <a:chExt cx="0" cy="0"/>
        </a:xfrm>
      </p:grpSpPr>
      <p:sp>
        <p:nvSpPr>
          <p:cNvPr id="2653" name="Google Shape;2653;p162"/>
          <p:cNvSpPr txBox="1"/>
          <p:nvPr>
            <p:ph idx="3" type="subTitle"/>
          </p:nvPr>
        </p:nvSpPr>
        <p:spPr>
          <a:xfrm>
            <a:off x="7056300" y="910475"/>
            <a:ext cx="1813500" cy="3784800"/>
          </a:xfrm>
          <a:prstGeom prst="rect">
            <a:avLst/>
          </a:prstGeom>
          <a:ln cap="flat" cmpd="sng" w="9525">
            <a:solidFill>
              <a:srgbClr val="000000"/>
            </a:solidFill>
            <a:prstDash val="solid"/>
            <a:round/>
            <a:headEnd len="sm" w="sm" type="none"/>
            <a:tailEnd len="sm" w="sm" type="none"/>
          </a:ln>
        </p:spPr>
        <p:txBody>
          <a:bodyPr anchorCtr="0" anchor="t" bIns="0" lIns="36575" spcFirstLastPara="1" rIns="91425" wrap="square" tIns="91425">
            <a:noAutofit/>
          </a:bodyPr>
          <a:lstStyle/>
          <a:p>
            <a:pPr indent="0" lvl="0" marL="0" rtl="0" algn="l">
              <a:spcBef>
                <a:spcPts val="300"/>
              </a:spcBef>
              <a:spcAft>
                <a:spcPts val="0"/>
              </a:spcAft>
              <a:buNone/>
            </a:pPr>
            <a:r>
              <a:rPr lang="en" sz="1400">
                <a:solidFill>
                  <a:srgbClr val="24292E"/>
                </a:solidFill>
              </a:rPr>
              <a:t>5. </a:t>
            </a:r>
            <a:r>
              <a:rPr b="1" lang="en" sz="1400">
                <a:solidFill>
                  <a:srgbClr val="24292E"/>
                </a:solidFill>
              </a:rPr>
              <a:t>Select Fields and Interesting Fields</a:t>
            </a:r>
            <a:r>
              <a:rPr lang="en" sz="1400">
                <a:solidFill>
                  <a:srgbClr val="24292E"/>
                </a:solidFill>
              </a:rPr>
              <a:t>: This sidebar displays a list of the fields discovered in the event.</a:t>
            </a:r>
            <a:endParaRPr sz="1400">
              <a:solidFill>
                <a:srgbClr val="24292E"/>
              </a:solidFill>
            </a:endParaRPr>
          </a:p>
          <a:p>
            <a:pPr indent="0" lvl="0" marL="0" rtl="0" algn="l">
              <a:spcBef>
                <a:spcPts val="1200"/>
              </a:spcBef>
              <a:spcAft>
                <a:spcPts val="0"/>
              </a:spcAft>
              <a:buNone/>
            </a:pPr>
            <a:r>
              <a:rPr lang="en" sz="1400">
                <a:solidFill>
                  <a:schemeClr val="dk1"/>
                </a:solidFill>
              </a:rPr>
              <a:t>When you first run a search, the </a:t>
            </a:r>
            <a:r>
              <a:rPr b="1" lang="en" sz="1400">
                <a:solidFill>
                  <a:schemeClr val="dk1"/>
                </a:solidFill>
              </a:rPr>
              <a:t>Selected Fields</a:t>
            </a:r>
            <a:r>
              <a:rPr lang="en" sz="1400">
                <a:solidFill>
                  <a:schemeClr val="dk1"/>
                </a:solidFill>
              </a:rPr>
              <a:t> list contains the default fields host, source, and source type. </a:t>
            </a:r>
            <a:endParaRPr sz="1400">
              <a:solidFill>
                <a:schemeClr val="dk1"/>
              </a:solidFill>
            </a:endParaRPr>
          </a:p>
          <a:p>
            <a:pPr indent="0" lvl="0" marL="0" rtl="0" algn="l">
              <a:spcBef>
                <a:spcPts val="1200"/>
              </a:spcBef>
              <a:spcAft>
                <a:spcPts val="0"/>
              </a:spcAft>
              <a:buNone/>
            </a:pPr>
            <a:r>
              <a:rPr b="1" lang="en" sz="1400">
                <a:solidFill>
                  <a:schemeClr val="dk1"/>
                </a:solidFill>
              </a:rPr>
              <a:t>Interesting Fields</a:t>
            </a:r>
            <a:r>
              <a:rPr lang="en" sz="1400">
                <a:solidFill>
                  <a:schemeClr val="dk1"/>
                </a:solidFill>
              </a:rPr>
              <a:t> are fields that appear in at least 20% of the events.</a:t>
            </a:r>
            <a:endParaRPr sz="1400">
              <a:solidFill>
                <a:schemeClr val="dk1"/>
              </a:solidFill>
            </a:endParaRPr>
          </a:p>
          <a:p>
            <a:pPr indent="0" lvl="0" marL="0" rtl="0" algn="l">
              <a:spcBef>
                <a:spcPts val="1200"/>
              </a:spcBef>
              <a:spcAft>
                <a:spcPts val="0"/>
              </a:spcAft>
              <a:buNone/>
            </a:pPr>
            <a:r>
              <a:t/>
            </a:r>
            <a:endParaRPr sz="1400">
              <a:solidFill>
                <a:srgbClr val="24292E"/>
              </a:solidFill>
            </a:endParaRPr>
          </a:p>
          <a:p>
            <a:pPr indent="0" lvl="0" marL="0" rtl="0" algn="l">
              <a:spcBef>
                <a:spcPts val="1200"/>
              </a:spcBef>
              <a:spcAft>
                <a:spcPts val="0"/>
              </a:spcAft>
              <a:buNone/>
            </a:pPr>
            <a:r>
              <a:t/>
            </a:r>
            <a:endParaRPr b="1" sz="1400">
              <a:solidFill>
                <a:srgbClr val="24292E"/>
              </a:solidFill>
            </a:endParaRPr>
          </a:p>
          <a:p>
            <a:pPr indent="0" lvl="0" marL="0" rtl="0" algn="l">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p>
        </p:txBody>
      </p:sp>
      <p:sp>
        <p:nvSpPr>
          <p:cNvPr id="2654" name="Google Shape;2654;p162"/>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 Server Log Review</a:t>
            </a:r>
            <a:endParaRPr/>
          </a:p>
        </p:txBody>
      </p:sp>
      <p:sp>
        <p:nvSpPr>
          <p:cNvPr id="2655" name="Google Shape;2655;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6" name="Google Shape;2656;p16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57" name="Google Shape;2657;p162"/>
          <p:cNvPicPr preferRelativeResize="0"/>
          <p:nvPr/>
        </p:nvPicPr>
        <p:blipFill>
          <a:blip r:embed="rId3">
            <a:alphaModFix/>
          </a:blip>
          <a:stretch>
            <a:fillRect/>
          </a:stretch>
        </p:blipFill>
        <p:spPr>
          <a:xfrm>
            <a:off x="222449" y="869558"/>
            <a:ext cx="6699600" cy="386662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Google Shape;2662;p163"/>
          <p:cNvSpPr txBox="1"/>
          <p:nvPr>
            <p:ph idx="3" type="subTitle"/>
          </p:nvPr>
        </p:nvSpPr>
        <p:spPr>
          <a:xfrm>
            <a:off x="7056300" y="910475"/>
            <a:ext cx="1813500" cy="3784800"/>
          </a:xfrm>
          <a:prstGeom prst="rect">
            <a:avLst/>
          </a:prstGeom>
          <a:ln cap="flat" cmpd="sng" w="9525">
            <a:solidFill>
              <a:srgbClr val="000000"/>
            </a:solidFill>
            <a:prstDash val="solid"/>
            <a:round/>
            <a:headEnd len="sm" w="sm" type="none"/>
            <a:tailEnd len="sm" w="sm" type="none"/>
          </a:ln>
        </p:spPr>
        <p:txBody>
          <a:bodyPr anchorCtr="0" anchor="t" bIns="0" lIns="36575" spcFirstLastPara="1" rIns="91425" wrap="square" tIns="91425">
            <a:noAutofit/>
          </a:bodyPr>
          <a:lstStyle/>
          <a:p>
            <a:pPr indent="0" lvl="0" marL="0" rtl="0" algn="l">
              <a:spcBef>
                <a:spcPts val="300"/>
              </a:spcBef>
              <a:spcAft>
                <a:spcPts val="0"/>
              </a:spcAft>
              <a:buNone/>
            </a:pPr>
            <a:r>
              <a:rPr lang="en" sz="1400">
                <a:solidFill>
                  <a:srgbClr val="24292E"/>
                </a:solidFill>
              </a:rPr>
              <a:t>6</a:t>
            </a:r>
            <a:r>
              <a:rPr lang="en" sz="1400">
                <a:solidFill>
                  <a:srgbClr val="24292E"/>
                </a:solidFill>
              </a:rPr>
              <a:t>. </a:t>
            </a:r>
            <a:r>
              <a:rPr b="1" lang="en" sz="1400">
                <a:solidFill>
                  <a:srgbClr val="24292E"/>
                </a:solidFill>
              </a:rPr>
              <a:t>Events viewer </a:t>
            </a:r>
            <a:r>
              <a:rPr lang="en" sz="1400">
                <a:solidFill>
                  <a:srgbClr val="24292E"/>
                </a:solidFill>
              </a:rPr>
              <a:t>displays the events that your search. </a:t>
            </a:r>
            <a:endParaRPr sz="1400">
              <a:solidFill>
                <a:srgbClr val="24292E"/>
              </a:solidFill>
            </a:endParaRPr>
          </a:p>
          <a:p>
            <a:pPr indent="0" lvl="0" marL="0" rtl="0" algn="l">
              <a:spcBef>
                <a:spcPts val="1200"/>
              </a:spcBef>
              <a:spcAft>
                <a:spcPts val="0"/>
              </a:spcAft>
              <a:buNone/>
            </a:pPr>
            <a:r>
              <a:rPr lang="en" sz="1400">
                <a:solidFill>
                  <a:srgbClr val="24292E"/>
                </a:solidFill>
              </a:rPr>
              <a:t>By default, the most recent event is listed first and the matching search terms are highlighted.</a:t>
            </a:r>
            <a:endParaRPr sz="1400">
              <a:solidFill>
                <a:srgbClr val="24292E"/>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rgbClr val="24292E"/>
              </a:solidFill>
            </a:endParaRPr>
          </a:p>
          <a:p>
            <a:pPr indent="0" lvl="0" marL="0" rtl="0" algn="l">
              <a:spcBef>
                <a:spcPts val="1200"/>
              </a:spcBef>
              <a:spcAft>
                <a:spcPts val="0"/>
              </a:spcAft>
              <a:buNone/>
            </a:pPr>
            <a:r>
              <a:t/>
            </a:r>
            <a:endParaRPr b="1" sz="1400">
              <a:solidFill>
                <a:srgbClr val="24292E"/>
              </a:solidFill>
            </a:endParaRPr>
          </a:p>
          <a:p>
            <a:pPr indent="0" lvl="0" marL="0" rtl="0" algn="l">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p>
        </p:txBody>
      </p:sp>
      <p:sp>
        <p:nvSpPr>
          <p:cNvPr id="2663" name="Google Shape;2663;p163"/>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 Server Log Review</a:t>
            </a:r>
            <a:endParaRPr/>
          </a:p>
        </p:txBody>
      </p:sp>
      <p:sp>
        <p:nvSpPr>
          <p:cNvPr id="2664" name="Google Shape;2664;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5" name="Google Shape;2665;p16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66" name="Google Shape;2666;p163"/>
          <p:cNvPicPr preferRelativeResize="0"/>
          <p:nvPr/>
        </p:nvPicPr>
        <p:blipFill>
          <a:blip r:embed="rId3">
            <a:alphaModFix/>
          </a:blip>
          <a:stretch>
            <a:fillRect/>
          </a:stretch>
        </p:blipFill>
        <p:spPr>
          <a:xfrm>
            <a:off x="222449" y="869558"/>
            <a:ext cx="6699600" cy="386662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0" name="Shape 2670"/>
        <p:cNvGrpSpPr/>
        <p:nvPr/>
      </p:nvGrpSpPr>
      <p:grpSpPr>
        <a:xfrm>
          <a:off x="0" y="0"/>
          <a:ext cx="0" cy="0"/>
          <a:chOff x="0" y="0"/>
          <a:chExt cx="0" cy="0"/>
        </a:xfrm>
      </p:grpSpPr>
      <p:sp>
        <p:nvSpPr>
          <p:cNvPr id="2671" name="Google Shape;2671;p16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 Processing Language</a:t>
            </a:r>
            <a:endParaRPr/>
          </a:p>
        </p:txBody>
      </p:sp>
      <p:sp>
        <p:nvSpPr>
          <p:cNvPr id="2672" name="Google Shape;2672;p1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73" name="Google Shape;2673;p164"/>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74" name="Google Shape;2674;p1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8" name="Shape 2678"/>
        <p:cNvGrpSpPr/>
        <p:nvPr/>
      </p:nvGrpSpPr>
      <p:grpSpPr>
        <a:xfrm>
          <a:off x="0" y="0"/>
          <a:ext cx="0" cy="0"/>
          <a:chOff x="0" y="0"/>
          <a:chExt cx="0" cy="0"/>
        </a:xfrm>
      </p:grpSpPr>
      <p:sp>
        <p:nvSpPr>
          <p:cNvPr id="2679" name="Google Shape;2679;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0" name="Google Shape;2680;p1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81" name="Google Shape;2681;p16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Using SPL to Retrieve Events</a:t>
            </a:r>
            <a:endParaRPr>
              <a:solidFill>
                <a:srgbClr val="F1C23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5" name="Shape 2685"/>
        <p:cNvGrpSpPr/>
        <p:nvPr/>
      </p:nvGrpSpPr>
      <p:grpSpPr>
        <a:xfrm>
          <a:off x="0" y="0"/>
          <a:ext cx="0" cy="0"/>
          <a:chOff x="0" y="0"/>
          <a:chExt cx="0" cy="0"/>
        </a:xfrm>
      </p:grpSpPr>
      <p:sp>
        <p:nvSpPr>
          <p:cNvPr id="2686" name="Google Shape;2686;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Anatomy of a </a:t>
            </a:r>
            <a:r>
              <a:rPr lang="en"/>
              <a:t>Search</a:t>
            </a:r>
            <a:endParaRPr/>
          </a:p>
        </p:txBody>
      </p:sp>
      <p:sp>
        <p:nvSpPr>
          <p:cNvPr id="2687" name="Google Shape;2687;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Search Processing Language</a:t>
            </a:r>
            <a:r>
              <a:rPr lang="en"/>
              <a:t> (SPL) is a </a:t>
            </a:r>
            <a:r>
              <a:rPr lang="en"/>
              <a:t>language</a:t>
            </a:r>
            <a:r>
              <a:rPr lang="en"/>
              <a:t> based on the Unix Pipeline and the Standard Query Language (SQL). </a:t>
            </a:r>
            <a:endParaRPr/>
          </a:p>
        </p:txBody>
      </p:sp>
      <p:sp>
        <p:nvSpPr>
          <p:cNvPr id="2688" name="Google Shape;2688;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9" name="Google Shape;2689;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0" name="Google Shape;2690;p166"/>
          <p:cNvSpPr txBox="1"/>
          <p:nvPr>
            <p:ph idx="3" type="body"/>
          </p:nvPr>
        </p:nvSpPr>
        <p:spPr>
          <a:xfrm>
            <a:off x="175" y="1482925"/>
            <a:ext cx="9144000" cy="3423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When working with SPL: </a:t>
            </a:r>
            <a:endParaRPr sz="1800"/>
          </a:p>
          <a:p>
            <a:pPr indent="-342900" lvl="0" marL="457200" rtl="0" algn="l">
              <a:spcBef>
                <a:spcPts val="800"/>
              </a:spcBef>
              <a:spcAft>
                <a:spcPts val="0"/>
              </a:spcAft>
              <a:buClr>
                <a:srgbClr val="24292E"/>
              </a:buClr>
              <a:buSzPts val="1800"/>
              <a:buChar char="●"/>
            </a:pPr>
            <a:r>
              <a:rPr lang="en" sz="1800">
                <a:solidFill>
                  <a:srgbClr val="24292E"/>
                </a:solidFill>
              </a:rPr>
              <a:t>We are seeking to match search terms against segments of the data to return events from indexes.</a:t>
            </a:r>
            <a:endParaRPr sz="1800">
              <a:solidFill>
                <a:srgbClr val="24292E"/>
              </a:solidFill>
            </a:endParaRPr>
          </a:p>
          <a:p>
            <a:pPr indent="0" lvl="0" marL="457200" rtl="0" algn="l">
              <a:spcBef>
                <a:spcPts val="800"/>
              </a:spcBef>
              <a:spcAft>
                <a:spcPts val="0"/>
              </a:spcAft>
              <a:buNone/>
            </a:pPr>
            <a:r>
              <a:t/>
            </a:r>
            <a:endParaRPr sz="1800">
              <a:solidFill>
                <a:srgbClr val="24292E"/>
              </a:solidFill>
            </a:endParaRPr>
          </a:p>
          <a:p>
            <a:pPr indent="-342900" lvl="0" marL="457200" rtl="0" algn="l">
              <a:lnSpc>
                <a:spcPct val="115000"/>
              </a:lnSpc>
              <a:spcBef>
                <a:spcPts val="800"/>
              </a:spcBef>
              <a:spcAft>
                <a:spcPts val="0"/>
              </a:spcAft>
              <a:buClr>
                <a:srgbClr val="24292E"/>
              </a:buClr>
              <a:buSzPts val="1800"/>
              <a:buFont typeface="Arial"/>
              <a:buChar char="●"/>
            </a:pPr>
            <a:r>
              <a:rPr lang="en" sz="1800">
                <a:solidFill>
                  <a:srgbClr val="24292E"/>
                </a:solidFill>
              </a:rPr>
              <a:t>Search terms use </a:t>
            </a:r>
            <a:r>
              <a:rPr lang="en" sz="1800">
                <a:solidFill>
                  <a:srgbClr val="24292E"/>
                </a:solidFill>
                <a:latin typeface="Roboto Mono"/>
                <a:ea typeface="Roboto Mono"/>
                <a:cs typeface="Roboto Mono"/>
                <a:sym typeface="Roboto Mono"/>
              </a:rPr>
              <a:t>keywords, field name</a:t>
            </a:r>
            <a:r>
              <a:rPr lang="en" sz="1800">
                <a:solidFill>
                  <a:srgbClr val="24292E"/>
                </a:solidFill>
              </a:rPr>
              <a:t> and </a:t>
            </a:r>
            <a:r>
              <a:rPr lang="en" sz="1800">
                <a:solidFill>
                  <a:srgbClr val="24292E"/>
                </a:solidFill>
                <a:latin typeface="Roboto Mono"/>
                <a:ea typeface="Roboto Mono"/>
                <a:cs typeface="Roboto Mono"/>
                <a:sym typeface="Roboto Mono"/>
              </a:rPr>
              <a:t>value pairs</a:t>
            </a:r>
            <a:r>
              <a:rPr lang="en" sz="1800">
                <a:solidFill>
                  <a:srgbClr val="24292E"/>
                </a:solidFill>
              </a:rPr>
              <a:t>, </a:t>
            </a:r>
            <a:r>
              <a:rPr lang="en" sz="1800">
                <a:solidFill>
                  <a:srgbClr val="24292E"/>
                </a:solidFill>
                <a:latin typeface="Roboto Mono"/>
                <a:ea typeface="Roboto Mono"/>
                <a:cs typeface="Roboto Mono"/>
                <a:sym typeface="Roboto Mono"/>
              </a:rPr>
              <a:t>boolean expressions</a:t>
            </a:r>
            <a:r>
              <a:rPr lang="en" sz="1800">
                <a:solidFill>
                  <a:srgbClr val="24292E"/>
                </a:solidFill>
              </a:rPr>
              <a:t>, </a:t>
            </a:r>
            <a:r>
              <a:rPr lang="en" sz="1800">
                <a:solidFill>
                  <a:srgbClr val="24292E"/>
                </a:solidFill>
                <a:latin typeface="Roboto Mono"/>
                <a:ea typeface="Roboto Mono"/>
                <a:cs typeface="Roboto Mono"/>
                <a:sym typeface="Roboto Mono"/>
              </a:rPr>
              <a:t>logical / relational operators</a:t>
            </a:r>
            <a:r>
              <a:rPr lang="en" sz="1800">
                <a:solidFill>
                  <a:srgbClr val="24292E"/>
                </a:solidFill>
              </a:rPr>
              <a:t> and </a:t>
            </a:r>
            <a:r>
              <a:rPr lang="en" sz="1800">
                <a:solidFill>
                  <a:srgbClr val="24292E"/>
                </a:solidFill>
                <a:latin typeface="Roboto Mono"/>
                <a:ea typeface="Roboto Mono"/>
                <a:cs typeface="Roboto Mono"/>
                <a:sym typeface="Roboto Mono"/>
              </a:rPr>
              <a:t>wildcards</a:t>
            </a:r>
            <a:r>
              <a:rPr lang="en" sz="1800">
                <a:solidFill>
                  <a:srgbClr val="24292E"/>
                </a:solidFill>
              </a:rPr>
              <a:t> that specify which events we want to retrieve from the indexes.</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4" name="Shape 2694"/>
        <p:cNvGrpSpPr/>
        <p:nvPr/>
      </p:nvGrpSpPr>
      <p:grpSpPr>
        <a:xfrm>
          <a:off x="0" y="0"/>
          <a:ext cx="0" cy="0"/>
          <a:chOff x="0" y="0"/>
          <a:chExt cx="0" cy="0"/>
        </a:xfrm>
      </p:grpSpPr>
      <p:sp>
        <p:nvSpPr>
          <p:cNvPr id="2695" name="Google Shape;2695;p1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60000"/>
                </a:solidFill>
              </a:rPr>
              <a:t>Keywords</a:t>
            </a:r>
            <a:r>
              <a:rPr lang="en"/>
              <a:t> </a:t>
            </a:r>
            <a:endParaRPr/>
          </a:p>
        </p:txBody>
      </p:sp>
      <p:sp>
        <p:nvSpPr>
          <p:cNvPr id="2696" name="Google Shape;2696;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97" name="Google Shape;2697;p1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8" name="Google Shape;2698;p167"/>
          <p:cNvSpPr txBox="1"/>
          <p:nvPr>
            <p:ph idx="3" type="body"/>
          </p:nvPr>
        </p:nvSpPr>
        <p:spPr>
          <a:xfrm>
            <a:off x="0" y="785576"/>
            <a:ext cx="9144000" cy="40245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b="1" lang="en" sz="1800"/>
              <a:t>Keywords</a:t>
            </a:r>
            <a:r>
              <a:rPr lang="en" sz="1800">
                <a:latin typeface="Roboto Light"/>
                <a:ea typeface="Roboto Light"/>
                <a:cs typeface="Roboto Light"/>
                <a:sym typeface="Roboto Light"/>
              </a:rPr>
              <a:t> are </a:t>
            </a:r>
            <a:r>
              <a:rPr lang="en" sz="1800">
                <a:latin typeface="Roboto Light"/>
                <a:ea typeface="Roboto Light"/>
                <a:cs typeface="Roboto Light"/>
                <a:sym typeface="Roboto Light"/>
              </a:rPr>
              <a:t>fields</a:t>
            </a:r>
            <a:r>
              <a:rPr lang="en" sz="1800">
                <a:latin typeface="Roboto Light"/>
                <a:ea typeface="Roboto Light"/>
                <a:cs typeface="Roboto Light"/>
                <a:sym typeface="Roboto Light"/>
              </a:rPr>
              <a:t> </a:t>
            </a:r>
            <a:r>
              <a:rPr lang="en" sz="1800">
                <a:latin typeface="Roboto Light"/>
                <a:ea typeface="Roboto Light"/>
                <a:cs typeface="Roboto Light"/>
                <a:sym typeface="Roboto Light"/>
              </a:rPr>
              <a:t>that</a:t>
            </a:r>
            <a:r>
              <a:rPr lang="en" sz="1800">
                <a:latin typeface="Roboto Light"/>
                <a:ea typeface="Roboto Light"/>
                <a:cs typeface="Roboto Light"/>
                <a:sym typeface="Roboto Light"/>
              </a:rPr>
              <a:t> have been automatically extracted from the log file that can be used for searches.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1800">
              <a:latin typeface="Roboto Light"/>
              <a:ea typeface="Roboto Light"/>
              <a:cs typeface="Roboto Light"/>
              <a:sym typeface="Roboto Light"/>
            </a:endParaRPr>
          </a:p>
          <a:p>
            <a:pPr indent="-342900" lvl="0" marL="457200" rtl="0" algn="l">
              <a:lnSpc>
                <a:spcPct val="114000"/>
              </a:lnSpc>
              <a:spcBef>
                <a:spcPts val="0"/>
              </a:spcBef>
              <a:spcAft>
                <a:spcPts val="0"/>
              </a:spcAft>
              <a:buSzPts val="1800"/>
              <a:buFont typeface="Roboto Light"/>
              <a:buChar char="●"/>
            </a:pPr>
            <a:r>
              <a:rPr lang="en" sz="1800">
                <a:latin typeface="Roboto Light"/>
                <a:ea typeface="Roboto Light"/>
                <a:cs typeface="Roboto Light"/>
                <a:sym typeface="Roboto Light"/>
              </a:rPr>
              <a:t>These keywords are chosen based on the frequency they appear in the log file.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rPr lang="en" sz="1800">
                <a:latin typeface="Roboto Light"/>
                <a:ea typeface="Roboto Light"/>
                <a:cs typeface="Roboto Light"/>
                <a:sym typeface="Roboto Light"/>
              </a:rPr>
              <a:t>Keywords are also known as </a:t>
            </a:r>
            <a:r>
              <a:rPr lang="en" sz="1800"/>
              <a:t>selected</a:t>
            </a:r>
            <a:r>
              <a:rPr lang="en" sz="1800">
                <a:latin typeface="Roboto Light"/>
                <a:ea typeface="Roboto Light"/>
                <a:cs typeface="Roboto Light"/>
                <a:sym typeface="Roboto Light"/>
              </a:rPr>
              <a:t> and </a:t>
            </a:r>
            <a:r>
              <a:rPr lang="en" sz="1800"/>
              <a:t>interesting fields</a:t>
            </a:r>
            <a:r>
              <a:rPr lang="en" sz="1800">
                <a:latin typeface="Roboto Light"/>
                <a:ea typeface="Roboto Light"/>
                <a:cs typeface="Roboto Light"/>
                <a:sym typeface="Roboto Light"/>
              </a:rPr>
              <a:t> in Splunk and appear on the left hand side of the search page.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1800">
              <a:latin typeface="Roboto Light"/>
              <a:ea typeface="Roboto Light"/>
              <a:cs typeface="Roboto Light"/>
              <a:sym typeface="Roboto Light"/>
            </a:endParaRPr>
          </a:p>
          <a:p>
            <a:pPr indent="-342900" lvl="0" marL="457200" rtl="0" algn="l">
              <a:lnSpc>
                <a:spcPct val="114000"/>
              </a:lnSpc>
              <a:spcBef>
                <a:spcPts val="0"/>
              </a:spcBef>
              <a:spcAft>
                <a:spcPts val="0"/>
              </a:spcAft>
              <a:buSzPts val="1800"/>
              <a:buFont typeface="Roboto Light"/>
              <a:buChar char="●"/>
            </a:pPr>
            <a:r>
              <a:rPr lang="en" sz="1800">
                <a:latin typeface="Roboto Light"/>
                <a:ea typeface="Roboto Light"/>
                <a:cs typeface="Roboto Light"/>
                <a:sym typeface="Roboto Light"/>
              </a:rPr>
              <a:t>On the </a:t>
            </a:r>
            <a:r>
              <a:rPr i="1" lang="en" sz="1800">
                <a:latin typeface="Roboto Light"/>
                <a:ea typeface="Roboto Light"/>
                <a:cs typeface="Roboto Light"/>
                <a:sym typeface="Roboto Light"/>
              </a:rPr>
              <a:t>right side</a:t>
            </a:r>
            <a:r>
              <a:rPr lang="en" sz="1800">
                <a:latin typeface="Roboto Light"/>
                <a:ea typeface="Roboto Light"/>
                <a:cs typeface="Roboto Light"/>
                <a:sym typeface="Roboto Light"/>
              </a:rPr>
              <a:t> of the field, you can see the number of instances each field shows up in the log file. This is useful when conducting searches.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1800">
              <a:latin typeface="Roboto Light"/>
              <a:ea typeface="Roboto Light"/>
              <a:cs typeface="Roboto Light"/>
              <a:sym typeface="Roboto Light"/>
            </a:endParaRPr>
          </a:p>
          <a:p>
            <a:pPr indent="457200" lvl="0" marL="0" rtl="0" algn="l">
              <a:spcBef>
                <a:spcPts val="0"/>
              </a:spcBef>
              <a:spcAft>
                <a:spcPts val="0"/>
              </a:spcAft>
              <a:buClr>
                <a:schemeClr val="dk1"/>
              </a:buClr>
              <a:buSzPts val="1100"/>
              <a:buFont typeface="Arial"/>
              <a:buNone/>
            </a:pPr>
            <a:r>
              <a:t/>
            </a:r>
            <a:endParaRPr sz="1800">
              <a:latin typeface="Roboto Light"/>
              <a:ea typeface="Roboto Light"/>
              <a:cs typeface="Roboto Light"/>
              <a:sym typeface="Roboto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2" name="Shape 2702"/>
        <p:cNvGrpSpPr/>
        <p:nvPr/>
      </p:nvGrpSpPr>
      <p:grpSpPr>
        <a:xfrm>
          <a:off x="0" y="0"/>
          <a:ext cx="0" cy="0"/>
          <a:chOff x="0" y="0"/>
          <a:chExt cx="0" cy="0"/>
        </a:xfrm>
      </p:grpSpPr>
      <p:sp>
        <p:nvSpPr>
          <p:cNvPr id="2703" name="Google Shape;2703;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274E13"/>
                </a:solidFill>
              </a:rPr>
              <a:t>Field / Value Pairs</a:t>
            </a:r>
            <a:endParaRPr>
              <a:solidFill>
                <a:srgbClr val="274E13"/>
              </a:solidFill>
            </a:endParaRPr>
          </a:p>
        </p:txBody>
      </p:sp>
      <p:sp>
        <p:nvSpPr>
          <p:cNvPr id="2704" name="Google Shape;2704;p1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Field / Value Pairs</a:t>
            </a:r>
            <a:r>
              <a:rPr lang="en">
                <a:solidFill>
                  <a:schemeClr val="dk1"/>
                </a:solidFill>
              </a:rPr>
              <a:t> </a:t>
            </a:r>
            <a:r>
              <a:rPr lang="en">
                <a:solidFill>
                  <a:schemeClr val="dk1"/>
                </a:solidFill>
                <a:latin typeface="Roboto Light"/>
                <a:ea typeface="Roboto Light"/>
                <a:cs typeface="Roboto Light"/>
                <a:sym typeface="Roboto Light"/>
              </a:rPr>
              <a:t>match keywords and specific information that you are searching for. </a:t>
            </a:r>
            <a:endParaRPr>
              <a:latin typeface="Roboto Light"/>
              <a:ea typeface="Roboto Light"/>
              <a:cs typeface="Roboto Light"/>
              <a:sym typeface="Roboto Light"/>
            </a:endParaRPr>
          </a:p>
          <a:p>
            <a:pPr indent="0" lvl="0" marL="0" rtl="0" algn="l">
              <a:spcBef>
                <a:spcPts val="800"/>
              </a:spcBef>
              <a:spcAft>
                <a:spcPts val="0"/>
              </a:spcAft>
              <a:buNone/>
            </a:pPr>
            <a:r>
              <a:t/>
            </a:r>
            <a:endParaRPr/>
          </a:p>
        </p:txBody>
      </p:sp>
      <p:sp>
        <p:nvSpPr>
          <p:cNvPr id="2705" name="Google Shape;2705;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6" name="Google Shape;2706;p1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7" name="Google Shape;2707;p168"/>
          <p:cNvSpPr txBox="1"/>
          <p:nvPr>
            <p:ph idx="3" type="body"/>
          </p:nvPr>
        </p:nvSpPr>
        <p:spPr>
          <a:xfrm>
            <a:off x="0" y="1310375"/>
            <a:ext cx="9144000" cy="3214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sz="700">
              <a:solidFill>
                <a:srgbClr val="990000"/>
              </a:solidFill>
              <a:latin typeface="Roboto Mono"/>
              <a:ea typeface="Roboto Mono"/>
              <a:cs typeface="Roboto Mono"/>
              <a:sym typeface="Roboto Mono"/>
            </a:endParaRPr>
          </a:p>
          <a:p>
            <a:pPr indent="0" lvl="0" marL="0" rtl="0" algn="l">
              <a:spcBef>
                <a:spcPts val="800"/>
              </a:spcBef>
              <a:spcAft>
                <a:spcPts val="0"/>
              </a:spcAft>
              <a:buNone/>
            </a:pPr>
            <a:r>
              <a:rPr lang="en" sz="1800"/>
              <a:t>Syntax looks like: </a:t>
            </a:r>
            <a:endParaRPr sz="1800"/>
          </a:p>
          <a:p>
            <a:pPr indent="0" lvl="0" marL="0" rtl="0" algn="l">
              <a:spcBef>
                <a:spcPts val="800"/>
              </a:spcBef>
              <a:spcAft>
                <a:spcPts val="0"/>
              </a:spcAft>
              <a:buNone/>
            </a:pPr>
            <a:r>
              <a:rPr lang="en" sz="1600">
                <a:solidFill>
                  <a:srgbClr val="990000"/>
                </a:solidFill>
                <a:latin typeface="Roboto Mono"/>
                <a:ea typeface="Roboto Mono"/>
                <a:cs typeface="Roboto Mono"/>
                <a:sym typeface="Roboto Mono"/>
              </a:rPr>
              <a:t>&lt;</a:t>
            </a:r>
            <a:r>
              <a:rPr lang="en" sz="1600">
                <a:latin typeface="Roboto Mono"/>
                <a:ea typeface="Roboto Mono"/>
                <a:cs typeface="Roboto Mono"/>
                <a:sym typeface="Roboto Mono"/>
              </a:rPr>
              <a:t>field</a:t>
            </a:r>
            <a:r>
              <a:rPr lang="en" sz="1600">
                <a:solidFill>
                  <a:srgbClr val="990000"/>
                </a:solidFill>
                <a:latin typeface="Roboto Mono"/>
                <a:ea typeface="Roboto Mono"/>
                <a:cs typeface="Roboto Mono"/>
                <a:sym typeface="Roboto Mono"/>
              </a:rPr>
              <a:t>&gt;</a:t>
            </a:r>
            <a:r>
              <a:rPr lang="en" sz="1600">
                <a:latin typeface="Roboto Mono"/>
                <a:ea typeface="Roboto Mono"/>
                <a:cs typeface="Roboto Mono"/>
                <a:sym typeface="Roboto Mono"/>
              </a:rPr>
              <a:t> = </a:t>
            </a:r>
            <a:r>
              <a:rPr lang="en" sz="1600">
                <a:solidFill>
                  <a:srgbClr val="990000"/>
                </a:solidFill>
                <a:latin typeface="Roboto Mono"/>
                <a:ea typeface="Roboto Mono"/>
                <a:cs typeface="Roboto Mono"/>
                <a:sym typeface="Roboto Mono"/>
              </a:rPr>
              <a:t>&lt;</a:t>
            </a:r>
            <a:r>
              <a:rPr lang="en" sz="1600">
                <a:latin typeface="Roboto Mono"/>
                <a:ea typeface="Roboto Mono"/>
                <a:cs typeface="Roboto Mono"/>
                <a:sym typeface="Roboto Mono"/>
              </a:rPr>
              <a:t>value</a:t>
            </a:r>
            <a:r>
              <a:rPr lang="en" sz="1600">
                <a:solidFill>
                  <a:srgbClr val="990000"/>
                </a:solidFill>
                <a:latin typeface="Roboto Mono"/>
                <a:ea typeface="Roboto Mono"/>
                <a:cs typeface="Roboto Mono"/>
                <a:sym typeface="Roboto Mono"/>
              </a:rPr>
              <a:t>&gt;</a:t>
            </a:r>
            <a:endParaRPr sz="1600">
              <a:solidFill>
                <a:srgbClr val="990000"/>
              </a:solidFill>
              <a:latin typeface="Roboto Mono"/>
              <a:ea typeface="Roboto Mono"/>
              <a:cs typeface="Roboto Mono"/>
              <a:sym typeface="Roboto Mono"/>
            </a:endParaRPr>
          </a:p>
          <a:p>
            <a:pPr indent="0" lvl="0" marL="0" rtl="0" algn="l">
              <a:spcBef>
                <a:spcPts val="800"/>
              </a:spcBef>
              <a:spcAft>
                <a:spcPts val="0"/>
              </a:spcAft>
              <a:buNone/>
            </a:pPr>
            <a:r>
              <a:rPr lang="en" sz="1600">
                <a:latin typeface="Roboto Mono"/>
                <a:ea typeface="Roboto Mono"/>
                <a:cs typeface="Roboto Mono"/>
                <a:sym typeface="Roboto Mono"/>
              </a:rPr>
              <a:t>clientip = 87.194.216.51</a:t>
            </a:r>
            <a:endParaRPr sz="1600">
              <a:latin typeface="Roboto Mono"/>
              <a:ea typeface="Roboto Mono"/>
              <a:cs typeface="Roboto Mono"/>
              <a:sym typeface="Roboto Mono"/>
            </a:endParaRPr>
          </a:p>
          <a:p>
            <a:pPr indent="0" lvl="0" marL="0" rtl="0" algn="l">
              <a:spcBef>
                <a:spcPts val="800"/>
              </a:spcBef>
              <a:spcAft>
                <a:spcPts val="0"/>
              </a:spcAft>
              <a:buNone/>
            </a:pPr>
            <a:r>
              <a:t/>
            </a:r>
            <a:endParaRPr sz="1600">
              <a:latin typeface="Roboto Mono"/>
              <a:ea typeface="Roboto Mono"/>
              <a:cs typeface="Roboto Mono"/>
              <a:sym typeface="Roboto Mono"/>
            </a:endParaRPr>
          </a:p>
          <a:p>
            <a:pPr indent="0" lvl="0" marL="0" rtl="0" algn="l">
              <a:spcBef>
                <a:spcPts val="800"/>
              </a:spcBef>
              <a:spcAft>
                <a:spcPts val="0"/>
              </a:spcAft>
              <a:buClr>
                <a:schemeClr val="dk1"/>
              </a:buClr>
              <a:buSzPts val="1100"/>
              <a:buFont typeface="Arial"/>
              <a:buNone/>
            </a:pPr>
            <a:r>
              <a:rPr lang="en" sz="1800">
                <a:solidFill>
                  <a:schemeClr val="dk1"/>
                </a:solidFill>
              </a:rPr>
              <a:t>Examples include: </a:t>
            </a:r>
            <a:endParaRPr sz="1800">
              <a:solidFill>
                <a:schemeClr val="dk1"/>
              </a:solidFill>
            </a:endParaRPr>
          </a:p>
          <a:p>
            <a:pPr indent="-342900" lvl="0" marL="457200" rtl="0" algn="l">
              <a:spcBef>
                <a:spcPts val="800"/>
              </a:spcBef>
              <a:spcAft>
                <a:spcPts val="0"/>
              </a:spcAft>
              <a:buClr>
                <a:schemeClr val="dk1"/>
              </a:buClr>
              <a:buSzPts val="1800"/>
              <a:buFont typeface="Roboto Mono"/>
              <a:buChar char="●"/>
            </a:pPr>
            <a:r>
              <a:rPr lang="en" sz="1800">
                <a:solidFill>
                  <a:schemeClr val="dk1"/>
                </a:solidFill>
                <a:latin typeface="Roboto Mono"/>
                <a:ea typeface="Roboto Mono"/>
                <a:cs typeface="Roboto Mono"/>
                <a:sym typeface="Roboto Mono"/>
              </a:rPr>
              <a:t>user=AJ</a:t>
            </a:r>
            <a:endParaRPr sz="1800">
              <a:solidFill>
                <a:schemeClr val="dk1"/>
              </a:solidFill>
              <a:latin typeface="Roboto Mono"/>
              <a:ea typeface="Roboto Mono"/>
              <a:cs typeface="Roboto Mono"/>
              <a:sym typeface="Roboto Mono"/>
            </a:endParaRPr>
          </a:p>
          <a:p>
            <a:pPr indent="-342900" lvl="1" marL="914400" rtl="0" algn="l">
              <a:spcBef>
                <a:spcPts val="0"/>
              </a:spcBef>
              <a:spcAft>
                <a:spcPts val="0"/>
              </a:spcAft>
              <a:buClr>
                <a:schemeClr val="dk1"/>
              </a:buClr>
              <a:buSzPts val="1800"/>
              <a:buChar char="○"/>
            </a:pPr>
            <a:r>
              <a:rPr lang="en" sz="1800">
                <a:solidFill>
                  <a:schemeClr val="dk1"/>
                </a:solidFill>
              </a:rPr>
              <a:t>This field / value pair would find the user named AJ.</a:t>
            </a:r>
            <a:endParaRPr sz="1800">
              <a:solidFill>
                <a:schemeClr val="dk1"/>
              </a:solidFill>
            </a:endParaRPr>
          </a:p>
          <a:p>
            <a:pPr indent="-342900" lvl="0" marL="457200" rtl="0" algn="l">
              <a:spcBef>
                <a:spcPts val="0"/>
              </a:spcBef>
              <a:spcAft>
                <a:spcPts val="0"/>
              </a:spcAft>
              <a:buClr>
                <a:schemeClr val="dk1"/>
              </a:buClr>
              <a:buSzPts val="1800"/>
              <a:buFont typeface="Roboto Mono"/>
              <a:buChar char="●"/>
            </a:pPr>
            <a:r>
              <a:rPr lang="en" sz="1800">
                <a:solidFill>
                  <a:schemeClr val="dk1"/>
                </a:solidFill>
                <a:latin typeface="Roboto Mono"/>
                <a:ea typeface="Roboto Mono"/>
                <a:cs typeface="Roboto Mono"/>
                <a:sym typeface="Roboto Mono"/>
              </a:rPr>
              <a:t>domain=facebook.com </a:t>
            </a:r>
            <a:endParaRPr sz="1800">
              <a:solidFill>
                <a:schemeClr val="dk1"/>
              </a:solidFill>
              <a:latin typeface="Roboto Mono"/>
              <a:ea typeface="Roboto Mono"/>
              <a:cs typeface="Roboto Mono"/>
              <a:sym typeface="Roboto Mono"/>
            </a:endParaRPr>
          </a:p>
          <a:p>
            <a:pPr indent="-342900" lvl="1" marL="914400" rtl="0" algn="l">
              <a:spcBef>
                <a:spcPts val="0"/>
              </a:spcBef>
              <a:spcAft>
                <a:spcPts val="0"/>
              </a:spcAft>
              <a:buClr>
                <a:schemeClr val="dk1"/>
              </a:buClr>
              <a:buSzPts val="1800"/>
              <a:buChar char="○"/>
            </a:pPr>
            <a:r>
              <a:rPr lang="en" sz="1800">
                <a:solidFill>
                  <a:schemeClr val="dk1"/>
                </a:solidFill>
              </a:rPr>
              <a:t>This pair would find the website facebook. </a:t>
            </a:r>
            <a:endParaRPr sz="1600">
              <a:latin typeface="Roboto Mono"/>
              <a:ea typeface="Roboto Mono"/>
              <a:cs typeface="Roboto Mono"/>
              <a:sym typeface="Roboto Mon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1" name="Shape 2711"/>
        <p:cNvGrpSpPr/>
        <p:nvPr/>
      </p:nvGrpSpPr>
      <p:grpSpPr>
        <a:xfrm>
          <a:off x="0" y="0"/>
          <a:ext cx="0" cy="0"/>
          <a:chOff x="0" y="0"/>
          <a:chExt cx="0" cy="0"/>
        </a:xfrm>
      </p:grpSpPr>
      <p:sp>
        <p:nvSpPr>
          <p:cNvPr id="2712" name="Google Shape;2712;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C343D"/>
                </a:solidFill>
              </a:rPr>
              <a:t>Logical Operators and Boolean Expressions</a:t>
            </a:r>
            <a:endParaRPr>
              <a:solidFill>
                <a:srgbClr val="0C343D"/>
              </a:solidFill>
            </a:endParaRPr>
          </a:p>
        </p:txBody>
      </p:sp>
      <p:sp>
        <p:nvSpPr>
          <p:cNvPr id="2713" name="Google Shape;2713;p1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Three boolean expressions that we covered in the past are applicable in Splunk</a:t>
            </a:r>
            <a:endParaRPr/>
          </a:p>
        </p:txBody>
      </p:sp>
      <p:sp>
        <p:nvSpPr>
          <p:cNvPr id="2714" name="Google Shape;2714;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5" name="Google Shape;2715;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16" name="Google Shape;2716;p16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chemeClr val="dk1"/>
                </a:solidFill>
                <a:latin typeface="Roboto Mono"/>
                <a:ea typeface="Roboto Mono"/>
                <a:cs typeface="Roboto Mono"/>
                <a:sym typeface="Roboto Mono"/>
              </a:rPr>
              <a:t>NOT: </a:t>
            </a:r>
            <a:r>
              <a:rPr lang="en" sz="1800">
                <a:solidFill>
                  <a:srgbClr val="24292E"/>
                </a:solidFill>
                <a:latin typeface="Roboto Light"/>
                <a:ea typeface="Roboto Light"/>
                <a:cs typeface="Roboto Light"/>
                <a:sym typeface="Roboto Light"/>
              </a:rPr>
              <a:t>"I want all instances of the error 403 </a:t>
            </a:r>
            <a:r>
              <a:rPr lang="en" sz="1800">
                <a:solidFill>
                  <a:srgbClr val="24292E"/>
                </a:solidFill>
                <a:latin typeface="Roboto Mono"/>
                <a:ea typeface="Roboto Mono"/>
                <a:cs typeface="Roboto Mono"/>
                <a:sym typeface="Roboto Mono"/>
              </a:rPr>
              <a:t>NOT</a:t>
            </a:r>
            <a:r>
              <a:rPr lang="en" sz="1800">
                <a:solidFill>
                  <a:srgbClr val="24292E"/>
                </a:solidFill>
                <a:latin typeface="Roboto Light"/>
                <a:ea typeface="Roboto Light"/>
                <a:cs typeface="Roboto Light"/>
                <a:sym typeface="Roboto Light"/>
              </a:rPr>
              <a:t> forbidden access"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rPr lang="en" sz="1800">
                <a:solidFill>
                  <a:srgbClr val="24292E"/>
                </a:solidFill>
                <a:latin typeface="Roboto Light"/>
                <a:ea typeface="Roboto Light"/>
                <a:cs typeface="Roboto Light"/>
                <a:sym typeface="Roboto Light"/>
              </a:rPr>
              <a:t>I only want to see error 403 that are not also errors of forbidden access.</a:t>
            </a:r>
            <a:endParaRPr sz="1800">
              <a:solidFill>
                <a:srgbClr val="24292E"/>
              </a:solidFill>
              <a:latin typeface="Roboto Light"/>
              <a:ea typeface="Roboto Light"/>
              <a:cs typeface="Roboto Light"/>
              <a:sym typeface="Roboto Light"/>
            </a:endParaRPr>
          </a:p>
          <a:p>
            <a:pPr indent="457200" lvl="0" marL="0" rtl="0" algn="l">
              <a:spcBef>
                <a:spcPts val="1200"/>
              </a:spcBef>
              <a:spcAft>
                <a:spcPts val="0"/>
              </a:spcAft>
              <a:buClr>
                <a:schemeClr val="dk1"/>
              </a:buClr>
              <a:buSzPts val="1100"/>
              <a:buFont typeface="Arial"/>
              <a:buNone/>
            </a:pPr>
            <a:r>
              <a:t/>
            </a:r>
            <a:endParaRPr sz="1800">
              <a:solidFill>
                <a:srgbClr val="24292E"/>
              </a:solidFill>
              <a:latin typeface="Roboto Light"/>
              <a:ea typeface="Roboto Light"/>
              <a:cs typeface="Roboto Light"/>
              <a:sym typeface="Roboto Light"/>
            </a:endParaRPr>
          </a:p>
          <a:p>
            <a:pPr indent="0" lvl="0" marL="0" rtl="0" algn="l">
              <a:spcBef>
                <a:spcPts val="1200"/>
              </a:spcBef>
              <a:spcAft>
                <a:spcPts val="0"/>
              </a:spcAft>
              <a:buNone/>
            </a:pPr>
            <a:r>
              <a:rPr lang="en" sz="1800">
                <a:solidFill>
                  <a:schemeClr val="dk1"/>
                </a:solidFill>
                <a:latin typeface="Roboto Mono"/>
                <a:ea typeface="Roboto Mono"/>
                <a:cs typeface="Roboto Mono"/>
                <a:sym typeface="Roboto Mono"/>
              </a:rPr>
              <a:t>OR: </a:t>
            </a:r>
            <a:r>
              <a:rPr lang="en" sz="1800">
                <a:solidFill>
                  <a:srgbClr val="24292E"/>
                </a:solidFill>
                <a:latin typeface="Roboto Light"/>
                <a:ea typeface="Roboto Light"/>
                <a:cs typeface="Roboto Light"/>
                <a:sym typeface="Roboto Light"/>
              </a:rPr>
              <a:t>"I want all instances of the errors 403 </a:t>
            </a:r>
            <a:r>
              <a:rPr lang="en" sz="1800">
                <a:solidFill>
                  <a:srgbClr val="24292E"/>
                </a:solidFill>
                <a:latin typeface="Roboto Mono"/>
                <a:ea typeface="Roboto Mono"/>
                <a:cs typeface="Roboto Mono"/>
                <a:sym typeface="Roboto Mono"/>
              </a:rPr>
              <a:t>OR</a:t>
            </a:r>
            <a:r>
              <a:rPr lang="en" sz="1800">
                <a:solidFill>
                  <a:srgbClr val="24292E"/>
                </a:solidFill>
                <a:latin typeface="Roboto Light"/>
                <a:ea typeface="Roboto Light"/>
                <a:cs typeface="Roboto Light"/>
                <a:sym typeface="Roboto Light"/>
              </a:rPr>
              <a:t> forbidden access" meaning</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rPr lang="en" sz="1800">
                <a:solidFill>
                  <a:srgbClr val="24292E"/>
                </a:solidFill>
                <a:latin typeface="Roboto Light"/>
                <a:ea typeface="Roboto Light"/>
                <a:cs typeface="Roboto Light"/>
                <a:sym typeface="Roboto Light"/>
              </a:rPr>
              <a:t>I want to see singular instances of one or the other, but not both. </a:t>
            </a:r>
            <a:endParaRPr sz="1800">
              <a:solidFill>
                <a:srgbClr val="24292E"/>
              </a:solidFill>
              <a:latin typeface="Roboto Light"/>
              <a:ea typeface="Roboto Light"/>
              <a:cs typeface="Roboto Light"/>
              <a:sym typeface="Roboto Light"/>
            </a:endParaRPr>
          </a:p>
          <a:p>
            <a:pPr indent="457200" lvl="0" marL="0" rtl="0" algn="l">
              <a:spcBef>
                <a:spcPts val="1200"/>
              </a:spcBef>
              <a:spcAft>
                <a:spcPts val="0"/>
              </a:spcAft>
              <a:buClr>
                <a:schemeClr val="dk1"/>
              </a:buClr>
              <a:buSzPts val="1100"/>
              <a:buFont typeface="Arial"/>
              <a:buNone/>
            </a:pPr>
            <a:r>
              <a:t/>
            </a:r>
            <a:endParaRPr sz="1800">
              <a:solidFill>
                <a:srgbClr val="24292E"/>
              </a:solidFill>
              <a:latin typeface="Roboto Light"/>
              <a:ea typeface="Roboto Light"/>
              <a:cs typeface="Roboto Light"/>
              <a:sym typeface="Roboto Light"/>
            </a:endParaRPr>
          </a:p>
          <a:p>
            <a:pPr indent="0" lvl="0" marL="0" rtl="0" algn="l">
              <a:spcBef>
                <a:spcPts val="1200"/>
              </a:spcBef>
              <a:spcAft>
                <a:spcPts val="0"/>
              </a:spcAft>
              <a:buNone/>
            </a:pPr>
            <a:r>
              <a:rPr lang="en" sz="1800">
                <a:solidFill>
                  <a:schemeClr val="dk1"/>
                </a:solidFill>
                <a:latin typeface="Roboto Mono"/>
                <a:ea typeface="Roboto Mono"/>
                <a:cs typeface="Roboto Mono"/>
                <a:sym typeface="Roboto Mono"/>
              </a:rPr>
              <a:t>AND: </a:t>
            </a:r>
            <a:r>
              <a:rPr lang="en" sz="1800">
                <a:solidFill>
                  <a:srgbClr val="24292E"/>
                </a:solidFill>
                <a:latin typeface="Roboto Light"/>
                <a:ea typeface="Roboto Light"/>
                <a:cs typeface="Roboto Light"/>
                <a:sym typeface="Roboto Light"/>
              </a:rPr>
              <a:t>“I want all instances of the errors 403 </a:t>
            </a:r>
            <a:r>
              <a:rPr lang="en" sz="1800">
                <a:solidFill>
                  <a:srgbClr val="24292E"/>
                </a:solidFill>
                <a:latin typeface="Roboto Mono"/>
                <a:ea typeface="Roboto Mono"/>
                <a:cs typeface="Roboto Mono"/>
                <a:sym typeface="Roboto Mono"/>
              </a:rPr>
              <a:t>AND</a:t>
            </a:r>
            <a:r>
              <a:rPr lang="en" sz="1800">
                <a:solidFill>
                  <a:srgbClr val="24292E"/>
                </a:solidFill>
                <a:latin typeface="Roboto Light"/>
                <a:ea typeface="Roboto Light"/>
                <a:cs typeface="Roboto Light"/>
                <a:sym typeface="Roboto Light"/>
              </a:rPr>
              <a:t> forbidden access" </a:t>
            </a:r>
            <a:endParaRPr sz="1800">
              <a:solidFill>
                <a:srgbClr val="24292E"/>
              </a:solidFill>
              <a:latin typeface="Roboto Light"/>
              <a:ea typeface="Roboto Light"/>
              <a:cs typeface="Roboto Light"/>
              <a:sym typeface="Roboto Light"/>
            </a:endParaRPr>
          </a:p>
          <a:p>
            <a:pPr indent="0" lvl="0" marL="0" rtl="0" algn="l">
              <a:spcBef>
                <a:spcPts val="0"/>
              </a:spcBef>
              <a:spcAft>
                <a:spcPts val="800"/>
              </a:spcAft>
              <a:buClr>
                <a:schemeClr val="dk1"/>
              </a:buClr>
              <a:buSzPts val="1100"/>
              <a:buFont typeface="Arial"/>
              <a:buNone/>
            </a:pPr>
            <a:r>
              <a:rPr lang="en" sz="1800">
                <a:solidFill>
                  <a:srgbClr val="24292E"/>
                </a:solidFill>
                <a:latin typeface="Roboto Light"/>
                <a:ea typeface="Roboto Light"/>
                <a:cs typeface="Roboto Light"/>
                <a:sym typeface="Roboto Light"/>
              </a:rPr>
              <a:t>I want both errors.</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Google Shape;2721;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20124D"/>
                </a:solidFill>
              </a:rPr>
              <a:t>Relational Operators</a:t>
            </a:r>
            <a:endParaRPr>
              <a:solidFill>
                <a:srgbClr val="20124D"/>
              </a:solidFill>
            </a:endParaRPr>
          </a:p>
        </p:txBody>
      </p:sp>
      <p:sp>
        <p:nvSpPr>
          <p:cNvPr id="2722" name="Google Shape;2722;p1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Splunk also uses relational operators</a:t>
            </a:r>
            <a:endParaRPr/>
          </a:p>
        </p:txBody>
      </p:sp>
      <p:sp>
        <p:nvSpPr>
          <p:cNvPr id="2723" name="Google Shape;2723;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4" name="Google Shape;2724;p1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25" name="Google Shape;2725;p17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Not Equals Operator:</a:t>
            </a:r>
            <a:endParaRPr sz="1800"/>
          </a:p>
          <a:p>
            <a:pPr indent="0" lvl="0" marL="0" rtl="0" algn="l">
              <a:spcBef>
                <a:spcPts val="800"/>
              </a:spcBef>
              <a:spcAft>
                <a:spcPts val="0"/>
              </a:spcAft>
              <a:buNone/>
            </a:pPr>
            <a:r>
              <a:rPr lang="en" sz="1800">
                <a:latin typeface="Roboto Mono"/>
                <a:ea typeface="Roboto Mono"/>
                <a:cs typeface="Roboto Mono"/>
                <a:sym typeface="Roboto Mono"/>
              </a:rPr>
              <a:t>!= 200</a:t>
            </a:r>
            <a:endParaRPr sz="1800">
              <a:latin typeface="Roboto Mono"/>
              <a:ea typeface="Roboto Mono"/>
              <a:cs typeface="Roboto Mono"/>
              <a:sym typeface="Roboto Mono"/>
            </a:endParaRPr>
          </a:p>
          <a:p>
            <a:pPr indent="-342900" lvl="0" marL="457200" rtl="0" algn="l">
              <a:spcBef>
                <a:spcPts val="800"/>
              </a:spcBef>
              <a:spcAft>
                <a:spcPts val="0"/>
              </a:spcAft>
              <a:buSzPts val="1800"/>
              <a:buChar char="●"/>
            </a:pPr>
            <a:r>
              <a:rPr lang="en" sz="1800"/>
              <a:t>“I want all events where the status does not equal to 200”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t>Greater Than Operator: </a:t>
            </a:r>
            <a:endParaRPr sz="1800"/>
          </a:p>
          <a:p>
            <a:pPr indent="0" lvl="0" marL="0" rtl="0" algn="l">
              <a:spcBef>
                <a:spcPts val="800"/>
              </a:spcBef>
              <a:spcAft>
                <a:spcPts val="0"/>
              </a:spcAft>
              <a:buNone/>
            </a:pPr>
            <a:r>
              <a:rPr lang="en" sz="1800">
                <a:latin typeface="Roboto Mono"/>
                <a:ea typeface="Roboto Mono"/>
                <a:cs typeface="Roboto Mono"/>
                <a:sym typeface="Roboto Mono"/>
              </a:rPr>
              <a:t>&gt; 4</a:t>
            </a:r>
            <a:endParaRPr sz="1800">
              <a:latin typeface="Roboto Mono"/>
              <a:ea typeface="Roboto Mono"/>
              <a:cs typeface="Roboto Mono"/>
              <a:sym typeface="Roboto Mono"/>
            </a:endParaRPr>
          </a:p>
          <a:p>
            <a:pPr indent="-342900" lvl="0" marL="457200" rtl="0" algn="l">
              <a:spcBef>
                <a:spcPts val="800"/>
              </a:spcBef>
              <a:spcAft>
                <a:spcPts val="0"/>
              </a:spcAft>
              <a:buSzPts val="1800"/>
              <a:buChar char="●"/>
            </a:pPr>
            <a:r>
              <a:rPr lang="en" sz="1800"/>
              <a:t>“I want all events where the linecount &gt; 4”</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9" name="Shape 2729"/>
        <p:cNvGrpSpPr/>
        <p:nvPr/>
      </p:nvGrpSpPr>
      <p:grpSpPr>
        <a:xfrm>
          <a:off x="0" y="0"/>
          <a:ext cx="0" cy="0"/>
          <a:chOff x="0" y="0"/>
          <a:chExt cx="0" cy="0"/>
        </a:xfrm>
      </p:grpSpPr>
      <p:sp>
        <p:nvSpPr>
          <p:cNvPr id="2730" name="Google Shape;2730;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783F04"/>
                </a:solidFill>
              </a:rPr>
              <a:t>Wildcards and Boolean Expression</a:t>
            </a:r>
            <a:endParaRPr>
              <a:solidFill>
                <a:srgbClr val="783F04"/>
              </a:solidFill>
            </a:endParaRPr>
          </a:p>
          <a:p>
            <a:pPr indent="0" lvl="0" marL="0" rtl="0" algn="l">
              <a:spcBef>
                <a:spcPts val="0"/>
              </a:spcBef>
              <a:spcAft>
                <a:spcPts val="0"/>
              </a:spcAft>
              <a:buNone/>
            </a:pPr>
            <a:r>
              <a:t/>
            </a:r>
            <a:endParaRPr/>
          </a:p>
        </p:txBody>
      </p:sp>
      <p:sp>
        <p:nvSpPr>
          <p:cNvPr id="2731" name="Google Shape;2731;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2" name="Google Shape;2732;p1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33" name="Google Shape;2733;p171"/>
          <p:cNvSpPr txBox="1"/>
          <p:nvPr>
            <p:ph idx="3" type="body"/>
          </p:nvPr>
        </p:nvSpPr>
        <p:spPr>
          <a:xfrm>
            <a:off x="0" y="693375"/>
            <a:ext cx="9144000" cy="4125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sz="1800"/>
              <a:t>Wildcards</a:t>
            </a:r>
            <a:r>
              <a:rPr lang="en" sz="1800">
                <a:solidFill>
                  <a:schemeClr val="dk1"/>
                </a:solidFill>
                <a:latin typeface="Roboto Light"/>
                <a:ea typeface="Roboto Light"/>
                <a:cs typeface="Roboto Light"/>
                <a:sym typeface="Roboto Light"/>
              </a:rPr>
              <a:t> use the symbol “*” to  match any character in that string”:</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1800">
              <a:solidFill>
                <a:schemeClr val="dk1"/>
              </a:solidFill>
              <a:latin typeface="Roboto Light"/>
              <a:ea typeface="Roboto Light"/>
              <a:cs typeface="Roboto Light"/>
              <a:sym typeface="Roboto Light"/>
            </a:endParaRPr>
          </a:p>
          <a:p>
            <a:pPr indent="457200" lvl="0" marL="0" rtl="0" algn="l">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“you*”</a:t>
            </a:r>
            <a:r>
              <a:rPr lang="en" sz="1800">
                <a:solidFill>
                  <a:schemeClr val="dk1"/>
                </a:solidFill>
                <a:latin typeface="Roboto Light"/>
                <a:ea typeface="Roboto Light"/>
                <a:cs typeface="Roboto Light"/>
                <a:sym typeface="Roboto Light"/>
              </a:rPr>
              <a:t> would match with you’re, young, your, youth</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rPr lang="en" sz="1800">
                <a:solidFill>
                  <a:schemeClr val="dk1"/>
                </a:solidFill>
              </a:rPr>
              <a:t>“*ing”</a:t>
            </a:r>
            <a:r>
              <a:rPr lang="en" sz="1800">
                <a:solidFill>
                  <a:schemeClr val="dk1"/>
                </a:solidFill>
                <a:latin typeface="Roboto Light"/>
                <a:ea typeface="Roboto Light"/>
                <a:cs typeface="Roboto Light"/>
                <a:sym typeface="Roboto Light"/>
              </a:rPr>
              <a:t> would match with matching, fighting, talking</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“*each*”</a:t>
            </a:r>
            <a:r>
              <a:rPr lang="en" sz="1800">
                <a:solidFill>
                  <a:schemeClr val="dk1"/>
                </a:solidFill>
                <a:latin typeface="Roboto Light"/>
                <a:ea typeface="Roboto Light"/>
                <a:cs typeface="Roboto Light"/>
                <a:sym typeface="Roboto Light"/>
              </a:rPr>
              <a:t> would match with reaching, breach, preach</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Wildcards are used in the same way that they are used when operating a  Linux machine. </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8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0" name="Shape 2080"/>
        <p:cNvGrpSpPr/>
        <p:nvPr/>
      </p:nvGrpSpPr>
      <p:grpSpPr>
        <a:xfrm>
          <a:off x="0" y="0"/>
          <a:ext cx="0" cy="0"/>
          <a:chOff x="0" y="0"/>
          <a:chExt cx="0" cy="0"/>
        </a:xfrm>
      </p:grpSpPr>
      <p:sp>
        <p:nvSpPr>
          <p:cNvPr id="2081" name="Google Shape;2081;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SIEMS</a:t>
            </a:r>
            <a:endParaRPr/>
          </a:p>
        </p:txBody>
      </p:sp>
      <p:sp>
        <p:nvSpPr>
          <p:cNvPr id="2082" name="Google Shape;2082;p109"/>
          <p:cNvSpPr txBox="1"/>
          <p:nvPr>
            <p:ph idx="1" type="subTitle"/>
          </p:nvPr>
        </p:nvSpPr>
        <p:spPr>
          <a:xfrm>
            <a:off x="0" y="675975"/>
            <a:ext cx="9144000" cy="654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SIEM connects and unifies the information from various sources, allowing data to be </a:t>
            </a:r>
            <a:r>
              <a:rPr lang="en"/>
              <a:t>analyzed</a:t>
            </a:r>
            <a:r>
              <a:rPr lang="en"/>
              <a:t> and cross referenced.</a:t>
            </a:r>
            <a:endParaRPr/>
          </a:p>
        </p:txBody>
      </p:sp>
      <p:sp>
        <p:nvSpPr>
          <p:cNvPr id="2083" name="Google Shape;208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4" name="Google Shape;2084;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5" name="Google Shape;2085;p109"/>
          <p:cNvSpPr/>
          <p:nvPr/>
        </p:nvSpPr>
        <p:spPr>
          <a:xfrm>
            <a:off x="427025" y="1359725"/>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Security Devices</a:t>
            </a:r>
            <a:endParaRPr>
              <a:solidFill>
                <a:srgbClr val="FFFFFF"/>
              </a:solidFill>
              <a:latin typeface="Roboto Light"/>
              <a:ea typeface="Roboto Light"/>
              <a:cs typeface="Roboto Light"/>
              <a:sym typeface="Roboto Light"/>
            </a:endParaRPr>
          </a:p>
        </p:txBody>
      </p:sp>
      <p:sp>
        <p:nvSpPr>
          <p:cNvPr id="2086" name="Google Shape;2086;p109"/>
          <p:cNvSpPr/>
          <p:nvPr/>
        </p:nvSpPr>
        <p:spPr>
          <a:xfrm>
            <a:off x="427025" y="1767626"/>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Servers and Hosts</a:t>
            </a:r>
            <a:endParaRPr>
              <a:solidFill>
                <a:srgbClr val="FFFFFF"/>
              </a:solidFill>
              <a:latin typeface="Roboto Light"/>
              <a:ea typeface="Roboto Light"/>
              <a:cs typeface="Roboto Light"/>
              <a:sym typeface="Roboto Light"/>
            </a:endParaRPr>
          </a:p>
        </p:txBody>
      </p:sp>
      <p:sp>
        <p:nvSpPr>
          <p:cNvPr id="2087" name="Google Shape;2087;p109"/>
          <p:cNvSpPr/>
          <p:nvPr/>
        </p:nvSpPr>
        <p:spPr>
          <a:xfrm>
            <a:off x="427025" y="2189322"/>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Network &amp; Virtual Activity</a:t>
            </a:r>
            <a:endParaRPr>
              <a:solidFill>
                <a:srgbClr val="FFFFFF"/>
              </a:solidFill>
              <a:latin typeface="Roboto Light"/>
              <a:ea typeface="Roboto Light"/>
              <a:cs typeface="Roboto Light"/>
              <a:sym typeface="Roboto Light"/>
            </a:endParaRPr>
          </a:p>
        </p:txBody>
      </p:sp>
      <p:sp>
        <p:nvSpPr>
          <p:cNvPr id="2088" name="Google Shape;2088;p109"/>
          <p:cNvSpPr/>
          <p:nvPr/>
        </p:nvSpPr>
        <p:spPr>
          <a:xfrm>
            <a:off x="427025" y="2611043"/>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Database Activity</a:t>
            </a:r>
            <a:endParaRPr>
              <a:solidFill>
                <a:srgbClr val="FFFFFF"/>
              </a:solidFill>
              <a:latin typeface="Roboto Light"/>
              <a:ea typeface="Roboto Light"/>
              <a:cs typeface="Roboto Light"/>
              <a:sym typeface="Roboto Light"/>
            </a:endParaRPr>
          </a:p>
        </p:txBody>
      </p:sp>
      <p:sp>
        <p:nvSpPr>
          <p:cNvPr id="2089" name="Google Shape;2089;p109"/>
          <p:cNvSpPr/>
          <p:nvPr/>
        </p:nvSpPr>
        <p:spPr>
          <a:xfrm>
            <a:off x="427025" y="3046548"/>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Application Activity</a:t>
            </a:r>
            <a:endParaRPr>
              <a:solidFill>
                <a:srgbClr val="FFFFFF"/>
              </a:solidFill>
              <a:latin typeface="Roboto Light"/>
              <a:ea typeface="Roboto Light"/>
              <a:cs typeface="Roboto Light"/>
              <a:sym typeface="Roboto Light"/>
            </a:endParaRPr>
          </a:p>
        </p:txBody>
      </p:sp>
      <p:sp>
        <p:nvSpPr>
          <p:cNvPr id="2090" name="Google Shape;2090;p109"/>
          <p:cNvSpPr/>
          <p:nvPr/>
        </p:nvSpPr>
        <p:spPr>
          <a:xfrm>
            <a:off x="427025" y="3509663"/>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Configuration Info</a:t>
            </a:r>
            <a:endParaRPr>
              <a:solidFill>
                <a:srgbClr val="FFFFFF"/>
              </a:solidFill>
              <a:latin typeface="Roboto Light"/>
              <a:ea typeface="Roboto Light"/>
              <a:cs typeface="Roboto Light"/>
              <a:sym typeface="Roboto Light"/>
            </a:endParaRPr>
          </a:p>
        </p:txBody>
      </p:sp>
      <p:sp>
        <p:nvSpPr>
          <p:cNvPr id="2091" name="Google Shape;2091;p109"/>
          <p:cNvSpPr/>
          <p:nvPr/>
        </p:nvSpPr>
        <p:spPr>
          <a:xfrm>
            <a:off x="427025" y="3968380"/>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Vulnerability Info</a:t>
            </a:r>
            <a:endParaRPr>
              <a:solidFill>
                <a:srgbClr val="FFFFFF"/>
              </a:solidFill>
              <a:latin typeface="Roboto Light"/>
              <a:ea typeface="Roboto Light"/>
              <a:cs typeface="Roboto Light"/>
              <a:sym typeface="Roboto Light"/>
            </a:endParaRPr>
          </a:p>
        </p:txBody>
      </p:sp>
      <p:sp>
        <p:nvSpPr>
          <p:cNvPr id="2092" name="Google Shape;2092;p109"/>
          <p:cNvSpPr/>
          <p:nvPr/>
        </p:nvSpPr>
        <p:spPr>
          <a:xfrm>
            <a:off x="427025" y="4427098"/>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User Activity</a:t>
            </a:r>
            <a:endParaRPr>
              <a:solidFill>
                <a:srgbClr val="FFFFFF"/>
              </a:solidFill>
              <a:latin typeface="Roboto Light"/>
              <a:ea typeface="Roboto Light"/>
              <a:cs typeface="Roboto Light"/>
              <a:sym typeface="Roboto Light"/>
            </a:endParaRPr>
          </a:p>
        </p:txBody>
      </p:sp>
      <p:cxnSp>
        <p:nvCxnSpPr>
          <p:cNvPr id="2093" name="Google Shape;2093;p109"/>
          <p:cNvCxnSpPr/>
          <p:nvPr/>
        </p:nvCxnSpPr>
        <p:spPr>
          <a:xfrm flipH="1" rot="10800000">
            <a:off x="2854566" y="1500919"/>
            <a:ext cx="604500" cy="600"/>
          </a:xfrm>
          <a:prstGeom prst="straightConnector1">
            <a:avLst/>
          </a:prstGeom>
          <a:noFill/>
          <a:ln cap="flat" cmpd="sng" w="9525">
            <a:solidFill>
              <a:schemeClr val="dk2"/>
            </a:solidFill>
            <a:prstDash val="solid"/>
            <a:round/>
            <a:headEnd len="med" w="med" type="none"/>
            <a:tailEnd len="med" w="med" type="none"/>
          </a:ln>
        </p:spPr>
      </p:cxnSp>
      <p:cxnSp>
        <p:nvCxnSpPr>
          <p:cNvPr id="2094" name="Google Shape;2094;p109"/>
          <p:cNvCxnSpPr/>
          <p:nvPr/>
        </p:nvCxnSpPr>
        <p:spPr>
          <a:xfrm>
            <a:off x="2854566" y="1909413"/>
            <a:ext cx="601800" cy="900"/>
          </a:xfrm>
          <a:prstGeom prst="straightConnector1">
            <a:avLst/>
          </a:prstGeom>
          <a:noFill/>
          <a:ln cap="flat" cmpd="sng" w="9525">
            <a:solidFill>
              <a:schemeClr val="dk2"/>
            </a:solidFill>
            <a:prstDash val="solid"/>
            <a:round/>
            <a:headEnd len="med" w="med" type="none"/>
            <a:tailEnd len="med" w="med" type="none"/>
          </a:ln>
        </p:spPr>
      </p:cxnSp>
      <p:cxnSp>
        <p:nvCxnSpPr>
          <p:cNvPr id="2095" name="Google Shape;2095;p109"/>
          <p:cNvCxnSpPr>
            <a:stCxn id="2088" idx="3"/>
          </p:cNvCxnSpPr>
          <p:nvPr/>
        </p:nvCxnSpPr>
        <p:spPr>
          <a:xfrm>
            <a:off x="2854625" y="2755043"/>
            <a:ext cx="599700" cy="2400"/>
          </a:xfrm>
          <a:prstGeom prst="straightConnector1">
            <a:avLst/>
          </a:prstGeom>
          <a:noFill/>
          <a:ln cap="flat" cmpd="sng" w="9525">
            <a:solidFill>
              <a:schemeClr val="dk2"/>
            </a:solidFill>
            <a:prstDash val="solid"/>
            <a:round/>
            <a:headEnd len="med" w="med" type="none"/>
            <a:tailEnd len="med" w="med" type="none"/>
          </a:ln>
        </p:spPr>
      </p:cxnSp>
      <p:cxnSp>
        <p:nvCxnSpPr>
          <p:cNvPr id="2096" name="Google Shape;2096;p109"/>
          <p:cNvCxnSpPr>
            <a:stCxn id="2089" idx="3"/>
          </p:cNvCxnSpPr>
          <p:nvPr/>
        </p:nvCxnSpPr>
        <p:spPr>
          <a:xfrm>
            <a:off x="2854625" y="3190548"/>
            <a:ext cx="606900" cy="2100"/>
          </a:xfrm>
          <a:prstGeom prst="straightConnector1">
            <a:avLst/>
          </a:prstGeom>
          <a:noFill/>
          <a:ln cap="flat" cmpd="sng" w="9525">
            <a:solidFill>
              <a:schemeClr val="dk2"/>
            </a:solidFill>
            <a:prstDash val="solid"/>
            <a:round/>
            <a:headEnd len="med" w="med" type="none"/>
            <a:tailEnd len="med" w="med" type="none"/>
          </a:ln>
        </p:spPr>
      </p:cxnSp>
      <p:cxnSp>
        <p:nvCxnSpPr>
          <p:cNvPr id="2097" name="Google Shape;2097;p109"/>
          <p:cNvCxnSpPr/>
          <p:nvPr/>
        </p:nvCxnSpPr>
        <p:spPr>
          <a:xfrm flipH="1" rot="10800000">
            <a:off x="2854566" y="3651409"/>
            <a:ext cx="606900" cy="1200"/>
          </a:xfrm>
          <a:prstGeom prst="straightConnector1">
            <a:avLst/>
          </a:prstGeom>
          <a:noFill/>
          <a:ln cap="flat" cmpd="sng" w="9525">
            <a:solidFill>
              <a:schemeClr val="dk2"/>
            </a:solidFill>
            <a:prstDash val="solid"/>
            <a:round/>
            <a:headEnd len="med" w="med" type="none"/>
            <a:tailEnd len="med" w="med" type="none"/>
          </a:ln>
        </p:spPr>
      </p:cxnSp>
      <p:cxnSp>
        <p:nvCxnSpPr>
          <p:cNvPr id="2098" name="Google Shape;2098;p109"/>
          <p:cNvCxnSpPr/>
          <p:nvPr/>
        </p:nvCxnSpPr>
        <p:spPr>
          <a:xfrm>
            <a:off x="2854566" y="4111338"/>
            <a:ext cx="604500" cy="1200"/>
          </a:xfrm>
          <a:prstGeom prst="straightConnector1">
            <a:avLst/>
          </a:prstGeom>
          <a:noFill/>
          <a:ln cap="flat" cmpd="sng" w="9525">
            <a:solidFill>
              <a:schemeClr val="dk2"/>
            </a:solidFill>
            <a:prstDash val="solid"/>
            <a:round/>
            <a:headEnd len="med" w="med" type="none"/>
            <a:tailEnd len="med" w="med" type="none"/>
          </a:ln>
        </p:spPr>
      </p:cxnSp>
      <p:cxnSp>
        <p:nvCxnSpPr>
          <p:cNvPr id="2099" name="Google Shape;2099;p109"/>
          <p:cNvCxnSpPr/>
          <p:nvPr/>
        </p:nvCxnSpPr>
        <p:spPr>
          <a:xfrm flipH="1" rot="10800000">
            <a:off x="2857044" y="4571199"/>
            <a:ext cx="601800" cy="1200"/>
          </a:xfrm>
          <a:prstGeom prst="straightConnector1">
            <a:avLst/>
          </a:prstGeom>
          <a:noFill/>
          <a:ln cap="flat" cmpd="sng" w="9525">
            <a:solidFill>
              <a:schemeClr val="dk2"/>
            </a:solidFill>
            <a:prstDash val="solid"/>
            <a:round/>
            <a:headEnd len="med" w="med" type="none"/>
            <a:tailEnd len="med" w="med" type="none"/>
          </a:ln>
        </p:spPr>
      </p:cxnSp>
      <p:cxnSp>
        <p:nvCxnSpPr>
          <p:cNvPr id="2100" name="Google Shape;2100;p109"/>
          <p:cNvCxnSpPr/>
          <p:nvPr/>
        </p:nvCxnSpPr>
        <p:spPr>
          <a:xfrm>
            <a:off x="2854566" y="2331127"/>
            <a:ext cx="606900" cy="300"/>
          </a:xfrm>
          <a:prstGeom prst="straightConnector1">
            <a:avLst/>
          </a:prstGeom>
          <a:noFill/>
          <a:ln cap="flat" cmpd="sng" w="9525">
            <a:solidFill>
              <a:schemeClr val="dk2"/>
            </a:solidFill>
            <a:prstDash val="solid"/>
            <a:round/>
            <a:headEnd len="med" w="med" type="none"/>
            <a:tailEnd len="med" w="med" type="none"/>
          </a:ln>
        </p:spPr>
      </p:cxnSp>
      <p:cxnSp>
        <p:nvCxnSpPr>
          <p:cNvPr id="2101" name="Google Shape;2101;p109"/>
          <p:cNvCxnSpPr/>
          <p:nvPr/>
        </p:nvCxnSpPr>
        <p:spPr>
          <a:xfrm>
            <a:off x="3454797" y="1500402"/>
            <a:ext cx="1051500" cy="1503900"/>
          </a:xfrm>
          <a:prstGeom prst="straightConnector1">
            <a:avLst/>
          </a:prstGeom>
          <a:noFill/>
          <a:ln cap="flat" cmpd="sng" w="9525">
            <a:solidFill>
              <a:schemeClr val="dk2"/>
            </a:solidFill>
            <a:prstDash val="solid"/>
            <a:round/>
            <a:headEnd len="med" w="med" type="none"/>
            <a:tailEnd len="med" w="med" type="none"/>
          </a:ln>
        </p:spPr>
      </p:cxnSp>
      <p:cxnSp>
        <p:nvCxnSpPr>
          <p:cNvPr id="2102" name="Google Shape;2102;p109"/>
          <p:cNvCxnSpPr/>
          <p:nvPr/>
        </p:nvCxnSpPr>
        <p:spPr>
          <a:xfrm flipH="1" rot="10800000">
            <a:off x="3454214" y="3001894"/>
            <a:ext cx="1029900" cy="1569300"/>
          </a:xfrm>
          <a:prstGeom prst="straightConnector1">
            <a:avLst/>
          </a:prstGeom>
          <a:noFill/>
          <a:ln cap="flat" cmpd="sng" w="9525">
            <a:solidFill>
              <a:schemeClr val="dk2"/>
            </a:solidFill>
            <a:prstDash val="solid"/>
            <a:round/>
            <a:headEnd len="med" w="med" type="none"/>
            <a:tailEnd len="med" w="med" type="none"/>
          </a:ln>
        </p:spPr>
      </p:cxnSp>
      <p:cxnSp>
        <p:nvCxnSpPr>
          <p:cNvPr id="2103" name="Google Shape;2103;p109"/>
          <p:cNvCxnSpPr/>
          <p:nvPr/>
        </p:nvCxnSpPr>
        <p:spPr>
          <a:xfrm>
            <a:off x="3450182" y="1909413"/>
            <a:ext cx="1037100" cy="1084200"/>
          </a:xfrm>
          <a:prstGeom prst="straightConnector1">
            <a:avLst/>
          </a:prstGeom>
          <a:noFill/>
          <a:ln cap="flat" cmpd="sng" w="9525">
            <a:solidFill>
              <a:schemeClr val="dk2"/>
            </a:solidFill>
            <a:prstDash val="solid"/>
            <a:round/>
            <a:headEnd len="med" w="med" type="none"/>
            <a:tailEnd len="med" w="med" type="none"/>
          </a:ln>
        </p:spPr>
      </p:cxnSp>
      <p:cxnSp>
        <p:nvCxnSpPr>
          <p:cNvPr id="2104" name="Google Shape;2104;p109"/>
          <p:cNvCxnSpPr/>
          <p:nvPr/>
        </p:nvCxnSpPr>
        <p:spPr>
          <a:xfrm>
            <a:off x="3459509" y="2332050"/>
            <a:ext cx="1020600" cy="667500"/>
          </a:xfrm>
          <a:prstGeom prst="straightConnector1">
            <a:avLst/>
          </a:prstGeom>
          <a:noFill/>
          <a:ln cap="flat" cmpd="sng" w="9525">
            <a:solidFill>
              <a:schemeClr val="dk2"/>
            </a:solidFill>
            <a:prstDash val="solid"/>
            <a:round/>
            <a:headEnd len="med" w="med" type="none"/>
            <a:tailEnd len="med" w="med" type="none"/>
          </a:ln>
        </p:spPr>
      </p:cxnSp>
      <p:cxnSp>
        <p:nvCxnSpPr>
          <p:cNvPr id="2105" name="Google Shape;2105;p109"/>
          <p:cNvCxnSpPr/>
          <p:nvPr/>
        </p:nvCxnSpPr>
        <p:spPr>
          <a:xfrm>
            <a:off x="3451858" y="2757286"/>
            <a:ext cx="1033200" cy="239700"/>
          </a:xfrm>
          <a:prstGeom prst="straightConnector1">
            <a:avLst/>
          </a:prstGeom>
          <a:noFill/>
          <a:ln cap="flat" cmpd="sng" w="9525">
            <a:solidFill>
              <a:schemeClr val="dk2"/>
            </a:solidFill>
            <a:prstDash val="solid"/>
            <a:round/>
            <a:headEnd len="med" w="med" type="none"/>
            <a:tailEnd len="med" w="med" type="none"/>
          </a:ln>
        </p:spPr>
      </p:cxnSp>
      <p:cxnSp>
        <p:nvCxnSpPr>
          <p:cNvPr id="2106" name="Google Shape;2106;p109"/>
          <p:cNvCxnSpPr/>
          <p:nvPr/>
        </p:nvCxnSpPr>
        <p:spPr>
          <a:xfrm flipH="1" rot="10800000">
            <a:off x="3460092" y="3001712"/>
            <a:ext cx="1022400" cy="191400"/>
          </a:xfrm>
          <a:prstGeom prst="straightConnector1">
            <a:avLst/>
          </a:prstGeom>
          <a:noFill/>
          <a:ln cap="flat" cmpd="sng" w="9525">
            <a:solidFill>
              <a:schemeClr val="dk2"/>
            </a:solidFill>
            <a:prstDash val="solid"/>
            <a:round/>
            <a:headEnd len="med" w="med" type="none"/>
            <a:tailEnd len="med" w="med" type="none"/>
          </a:ln>
        </p:spPr>
      </p:cxnSp>
      <p:cxnSp>
        <p:nvCxnSpPr>
          <p:cNvPr id="2107" name="Google Shape;2107;p109"/>
          <p:cNvCxnSpPr/>
          <p:nvPr/>
        </p:nvCxnSpPr>
        <p:spPr>
          <a:xfrm flipH="1" rot="10800000">
            <a:off x="3458319" y="2997307"/>
            <a:ext cx="1028100" cy="654000"/>
          </a:xfrm>
          <a:prstGeom prst="straightConnector1">
            <a:avLst/>
          </a:prstGeom>
          <a:noFill/>
          <a:ln cap="flat" cmpd="sng" w="9525">
            <a:solidFill>
              <a:schemeClr val="dk2"/>
            </a:solidFill>
            <a:prstDash val="solid"/>
            <a:round/>
            <a:headEnd len="med" w="med" type="none"/>
            <a:tailEnd len="med" w="med" type="none"/>
          </a:ln>
        </p:spPr>
      </p:cxnSp>
      <p:cxnSp>
        <p:nvCxnSpPr>
          <p:cNvPr id="2108" name="Google Shape;2108;p109"/>
          <p:cNvCxnSpPr/>
          <p:nvPr/>
        </p:nvCxnSpPr>
        <p:spPr>
          <a:xfrm flipH="1" rot="10800000">
            <a:off x="3454214" y="2994889"/>
            <a:ext cx="1030800" cy="1119300"/>
          </a:xfrm>
          <a:prstGeom prst="straightConnector1">
            <a:avLst/>
          </a:prstGeom>
          <a:noFill/>
          <a:ln cap="flat" cmpd="sng" w="9525">
            <a:solidFill>
              <a:schemeClr val="dk2"/>
            </a:solidFill>
            <a:prstDash val="solid"/>
            <a:round/>
            <a:headEnd len="med" w="med" type="none"/>
            <a:tailEnd len="med" w="med" type="none"/>
          </a:ln>
        </p:spPr>
      </p:cxnSp>
      <p:sp>
        <p:nvSpPr>
          <p:cNvPr id="2109" name="Google Shape;2109;p109"/>
          <p:cNvSpPr/>
          <p:nvPr/>
        </p:nvSpPr>
        <p:spPr>
          <a:xfrm rot="1301">
            <a:off x="4489433" y="2495789"/>
            <a:ext cx="2379000" cy="518400"/>
          </a:xfrm>
          <a:prstGeom prst="homePlate">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Event Correlation</a:t>
            </a:r>
            <a:endParaRPr/>
          </a:p>
        </p:txBody>
      </p:sp>
      <p:sp>
        <p:nvSpPr>
          <p:cNvPr id="2110" name="Google Shape;2110;p109"/>
          <p:cNvSpPr/>
          <p:nvPr/>
        </p:nvSpPr>
        <p:spPr>
          <a:xfrm rot="1301">
            <a:off x="4488350" y="2997775"/>
            <a:ext cx="2379000" cy="518400"/>
          </a:xfrm>
          <a:prstGeom prst="homePlate">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Activity Baselining &amp;</a:t>
            </a:r>
            <a:endParaRPr>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Anomaly Detection</a:t>
            </a:r>
            <a:endParaRPr>
              <a:solidFill>
                <a:srgbClr val="FFFFFF"/>
              </a:solidFill>
              <a:latin typeface="Roboto Light"/>
              <a:ea typeface="Roboto Light"/>
              <a:cs typeface="Roboto Light"/>
              <a:sym typeface="Roboto Light"/>
            </a:endParaRPr>
          </a:p>
        </p:txBody>
      </p:sp>
      <p:sp>
        <p:nvSpPr>
          <p:cNvPr id="2111" name="Google Shape;2111;p109"/>
          <p:cNvSpPr/>
          <p:nvPr/>
        </p:nvSpPr>
        <p:spPr>
          <a:xfrm>
            <a:off x="7277274" y="2611035"/>
            <a:ext cx="1439700" cy="762300"/>
          </a:xfrm>
          <a:prstGeom prst="bevel">
            <a:avLst>
              <a:gd fmla="val 12500" name="adj"/>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Offense Identification</a:t>
            </a:r>
            <a:endParaRPr>
              <a:solidFill>
                <a:srgbClr val="FFFFFF"/>
              </a:solidFill>
              <a:latin typeface="Roboto"/>
              <a:ea typeface="Roboto"/>
              <a:cs typeface="Roboto"/>
              <a:sym typeface="Roboto"/>
            </a:endParaRPr>
          </a:p>
        </p:txBody>
      </p:sp>
      <p:cxnSp>
        <p:nvCxnSpPr>
          <p:cNvPr id="2112" name="Google Shape;2112;p109"/>
          <p:cNvCxnSpPr>
            <a:stCxn id="2109" idx="3"/>
            <a:endCxn id="2111" idx="4"/>
          </p:cNvCxnSpPr>
          <p:nvPr/>
        </p:nvCxnSpPr>
        <p:spPr>
          <a:xfrm>
            <a:off x="6868433" y="2755439"/>
            <a:ext cx="408900" cy="236700"/>
          </a:xfrm>
          <a:prstGeom prst="straightConnector1">
            <a:avLst/>
          </a:prstGeom>
          <a:noFill/>
          <a:ln cap="flat" cmpd="sng" w="19050">
            <a:solidFill>
              <a:schemeClr val="dk2"/>
            </a:solidFill>
            <a:prstDash val="solid"/>
            <a:round/>
            <a:headEnd len="med" w="med" type="none"/>
            <a:tailEnd len="med" w="med" type="none"/>
          </a:ln>
        </p:spPr>
      </p:cxnSp>
      <p:cxnSp>
        <p:nvCxnSpPr>
          <p:cNvPr id="2113" name="Google Shape;2113;p109"/>
          <p:cNvCxnSpPr>
            <a:stCxn id="2110" idx="3"/>
            <a:endCxn id="2111" idx="4"/>
          </p:cNvCxnSpPr>
          <p:nvPr/>
        </p:nvCxnSpPr>
        <p:spPr>
          <a:xfrm flipH="1" rot="10800000">
            <a:off x="6867350" y="2992225"/>
            <a:ext cx="409800" cy="265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7" name="Shape 2737"/>
        <p:cNvGrpSpPr/>
        <p:nvPr/>
      </p:nvGrpSpPr>
      <p:grpSpPr>
        <a:xfrm>
          <a:off x="0" y="0"/>
          <a:ext cx="0" cy="0"/>
          <a:chOff x="0" y="0"/>
          <a:chExt cx="0" cy="0"/>
        </a:xfrm>
      </p:grpSpPr>
      <p:sp>
        <p:nvSpPr>
          <p:cNvPr id="2738" name="Google Shape;2738;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739" name="Google Shape;2739;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40" name="Google Shape;2740;p17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Search Demo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4" name="Shape 2744"/>
        <p:cNvGrpSpPr/>
        <p:nvPr/>
      </p:nvGrpSpPr>
      <p:grpSpPr>
        <a:xfrm>
          <a:off x="0" y="0"/>
          <a:ext cx="0" cy="0"/>
          <a:chOff x="0" y="0"/>
          <a:chExt cx="0" cy="0"/>
        </a:xfrm>
      </p:grpSpPr>
      <p:sp>
        <p:nvSpPr>
          <p:cNvPr id="2745" name="Google Shape;2745;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Splunk Searching</a:t>
            </a:r>
            <a:endParaRPr/>
          </a:p>
        </p:txBody>
      </p:sp>
      <p:sp>
        <p:nvSpPr>
          <p:cNvPr id="2746" name="Google Shape;2746;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Key Takeaways: </a:t>
            </a:r>
            <a:endParaRPr b="1"/>
          </a:p>
        </p:txBody>
      </p:sp>
      <p:sp>
        <p:nvSpPr>
          <p:cNvPr id="2747" name="Google Shape;2747;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8" name="Google Shape;2748;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49" name="Google Shape;2749;p17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Char char="●"/>
            </a:pPr>
            <a:r>
              <a:rPr lang="en" sz="1800"/>
              <a:t>Machine data that comes into Splunk is </a:t>
            </a:r>
            <a:r>
              <a:rPr b="1" lang="en" sz="1800"/>
              <a:t>unruly</a:t>
            </a:r>
            <a:r>
              <a:rPr lang="en" sz="1800"/>
              <a:t> and </a:t>
            </a:r>
            <a:r>
              <a:rPr b="1" lang="en" sz="1800"/>
              <a:t>unorganized</a:t>
            </a:r>
            <a:r>
              <a:rPr lang="en" sz="1800"/>
              <a:t>. </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b="1" lang="en" sz="1800"/>
              <a:t>Keywords</a:t>
            </a:r>
            <a:r>
              <a:rPr lang="en" sz="1800"/>
              <a:t>, </a:t>
            </a:r>
            <a:r>
              <a:rPr b="1" lang="en" sz="1800"/>
              <a:t>wildcards</a:t>
            </a:r>
            <a:r>
              <a:rPr lang="en" sz="1800"/>
              <a:t>, and </a:t>
            </a:r>
            <a:r>
              <a:rPr b="1" lang="en" sz="1800"/>
              <a:t>filed / value pairs</a:t>
            </a:r>
            <a:r>
              <a:rPr lang="en" sz="1800"/>
              <a:t> allow us to filter the data. </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b="1" lang="en" sz="1800"/>
              <a:t>Boolean expressions</a:t>
            </a:r>
            <a:r>
              <a:rPr lang="en" sz="1800"/>
              <a:t> take our filtration techniques a step further, to more precisely </a:t>
            </a:r>
            <a:r>
              <a:rPr lang="en" sz="1800"/>
              <a:t>receive</a:t>
            </a:r>
            <a:r>
              <a:rPr lang="en" sz="1800"/>
              <a:t> what we need. </a:t>
            </a:r>
            <a:endParaRPr sz="1800"/>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3" name="Shape 2753"/>
        <p:cNvGrpSpPr/>
        <p:nvPr/>
      </p:nvGrpSpPr>
      <p:grpSpPr>
        <a:xfrm>
          <a:off x="0" y="0"/>
          <a:ext cx="0" cy="0"/>
          <a:chOff x="0" y="0"/>
          <a:chExt cx="0" cy="0"/>
        </a:xfrm>
      </p:grpSpPr>
      <p:sp>
        <p:nvSpPr>
          <p:cNvPr id="2754" name="Google Shape;2754;p17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755" name="Google Shape;2755;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756" name="Google Shape;2756;p1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57" name="Google Shape;2757;p17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Student </a:t>
            </a:r>
            <a:r>
              <a:rPr lang="en"/>
              <a:t>Activity</a:t>
            </a:r>
            <a:r>
              <a:rPr lang="en"/>
              <a:t>: </a:t>
            </a:r>
            <a:r>
              <a:rPr lang="en">
                <a:latin typeface="Roboto Light"/>
                <a:ea typeface="Roboto Light"/>
                <a:cs typeface="Roboto Light"/>
                <a:sym typeface="Roboto Light"/>
              </a:rPr>
              <a:t>Introduction to SPL</a:t>
            </a:r>
            <a:endParaRPr>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practice writing and implementing one search using the Search Processing Language (SPL)</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a:t>Instructions sent via Slack.</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1" name="Shape 2761"/>
        <p:cNvGrpSpPr/>
        <p:nvPr/>
      </p:nvGrpSpPr>
      <p:grpSpPr>
        <a:xfrm>
          <a:off x="0" y="0"/>
          <a:ext cx="0" cy="0"/>
          <a:chOff x="0" y="0"/>
          <a:chExt cx="0" cy="0"/>
        </a:xfrm>
      </p:grpSpPr>
      <p:sp>
        <p:nvSpPr>
          <p:cNvPr id="2762" name="Google Shape;2762;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63" name="Google Shape;2763;p1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64" name="Google Shape;2764;p175"/>
          <p:cNvSpPr txBox="1"/>
          <p:nvPr/>
        </p:nvSpPr>
        <p:spPr>
          <a:xfrm>
            <a:off x="2431300" y="3622725"/>
            <a:ext cx="42135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Introduction to SPL</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8" name="Shape 2768"/>
        <p:cNvGrpSpPr/>
        <p:nvPr/>
      </p:nvGrpSpPr>
      <p:grpSpPr>
        <a:xfrm>
          <a:off x="0" y="0"/>
          <a:ext cx="0" cy="0"/>
          <a:chOff x="0" y="0"/>
          <a:chExt cx="0" cy="0"/>
        </a:xfrm>
      </p:grpSpPr>
      <p:sp>
        <p:nvSpPr>
          <p:cNvPr id="2769" name="Google Shape;2769;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 Part 1</a:t>
            </a:r>
            <a:endParaRPr/>
          </a:p>
        </p:txBody>
      </p:sp>
      <p:sp>
        <p:nvSpPr>
          <p:cNvPr id="2770" name="Google Shape;2770;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771" name="Google Shape;2771;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2" name="Google Shape;2772;p1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73" name="Google Shape;2773;p176"/>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774" name="Google Shape;2774;p176"/>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775" name="Google Shape;2775;p176"/>
          <p:cNvSpPr txBox="1"/>
          <p:nvPr>
            <p:ph idx="1" type="subTitle"/>
          </p:nvPr>
        </p:nvSpPr>
        <p:spPr>
          <a:xfrm>
            <a:off x="18450" y="40078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9" name="Shape 2779"/>
        <p:cNvGrpSpPr/>
        <p:nvPr/>
      </p:nvGrpSpPr>
      <p:grpSpPr>
        <a:xfrm>
          <a:off x="0" y="0"/>
          <a:ext cx="0" cy="0"/>
          <a:chOff x="0" y="0"/>
          <a:chExt cx="0" cy="0"/>
        </a:xfrm>
      </p:grpSpPr>
      <p:sp>
        <p:nvSpPr>
          <p:cNvPr id="2780" name="Google Shape;2780;p1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a:t>
            </a:r>
            <a:r>
              <a:rPr lang="en">
                <a:solidFill>
                  <a:schemeClr val="dk1"/>
                </a:solidFill>
              </a:rPr>
              <a:t> Part 1</a:t>
            </a:r>
            <a:endParaRPr/>
          </a:p>
        </p:txBody>
      </p:sp>
      <p:sp>
        <p:nvSpPr>
          <p:cNvPr id="2781" name="Google Shape;2781;p1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782" name="Google Shape;2782;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3" name="Google Shape;2783;p1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84" name="Google Shape;2784;p177"/>
          <p:cNvSpPr txBox="1"/>
          <p:nvPr>
            <p:ph idx="3" type="body"/>
          </p:nvPr>
        </p:nvSpPr>
        <p:spPr>
          <a:xfrm>
            <a:off x="0" y="1183050"/>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highlight>
                  <a:srgbClr val="FFFF00"/>
                </a:highlight>
              </a:rPr>
              <a:t>Events are a single record of activity or instance data that has been indexed by Splunk. </a:t>
            </a:r>
            <a:endParaRPr>
              <a:highlight>
                <a:srgbClr val="FFFF00"/>
              </a:highlight>
            </a:endParaRPr>
          </a:p>
          <a:p>
            <a:pPr indent="0" lvl="0" marL="0" rtl="0" algn="l">
              <a:spcBef>
                <a:spcPts val="800"/>
              </a:spcBef>
              <a:spcAft>
                <a:spcPts val="800"/>
              </a:spcAft>
              <a:buNone/>
            </a:pPr>
            <a:r>
              <a:rPr lang="en">
                <a:highlight>
                  <a:srgbClr val="FFFF00"/>
                </a:highlight>
              </a:rPr>
              <a:t>For example, a single log entry in a log file might be an event. </a:t>
            </a:r>
            <a:endParaRPr>
              <a:highlight>
                <a:srgbClr val="FFFF00"/>
              </a:highlight>
            </a:endParaRPr>
          </a:p>
        </p:txBody>
      </p:sp>
      <p:sp>
        <p:nvSpPr>
          <p:cNvPr id="2785" name="Google Shape;2785;p177"/>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786" name="Google Shape;2786;p177"/>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787" name="Google Shape;2787;p177"/>
          <p:cNvSpPr txBox="1"/>
          <p:nvPr>
            <p:ph idx="1" type="subTitle"/>
          </p:nvPr>
        </p:nvSpPr>
        <p:spPr>
          <a:xfrm>
            <a:off x="18450" y="40078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1" name="Shape 2791"/>
        <p:cNvGrpSpPr/>
        <p:nvPr/>
      </p:nvGrpSpPr>
      <p:grpSpPr>
        <a:xfrm>
          <a:off x="0" y="0"/>
          <a:ext cx="0" cy="0"/>
          <a:chOff x="0" y="0"/>
          <a:chExt cx="0" cy="0"/>
        </a:xfrm>
      </p:grpSpPr>
      <p:sp>
        <p:nvSpPr>
          <p:cNvPr id="2792" name="Google Shape;2792;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a:t>
            </a:r>
            <a:r>
              <a:rPr lang="en">
                <a:solidFill>
                  <a:schemeClr val="dk1"/>
                </a:solidFill>
              </a:rPr>
              <a:t> Part 1</a:t>
            </a:r>
            <a:endParaRPr/>
          </a:p>
        </p:txBody>
      </p:sp>
      <p:sp>
        <p:nvSpPr>
          <p:cNvPr id="2793" name="Google Shape;2793;p1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794" name="Google Shape;2794;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5" name="Google Shape;2795;p1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96" name="Google Shape;2796;p178"/>
          <p:cNvSpPr txBox="1"/>
          <p:nvPr>
            <p:ph idx="3" type="body"/>
          </p:nvPr>
        </p:nvSpPr>
        <p:spPr>
          <a:xfrm>
            <a:off x="0" y="1183050"/>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highlight>
                  <a:srgbClr val="FFFF00"/>
                </a:highlight>
              </a:rPr>
              <a:t>Events are a single record of activity or instance data that has been indexed by Splunk. </a:t>
            </a:r>
            <a:endParaRPr>
              <a:highlight>
                <a:srgbClr val="FFFF00"/>
              </a:highlight>
            </a:endParaRPr>
          </a:p>
          <a:p>
            <a:pPr indent="0" lvl="0" marL="0" rtl="0" algn="l">
              <a:spcBef>
                <a:spcPts val="800"/>
              </a:spcBef>
              <a:spcAft>
                <a:spcPts val="800"/>
              </a:spcAft>
              <a:buNone/>
            </a:pPr>
            <a:r>
              <a:rPr lang="en">
                <a:highlight>
                  <a:srgbClr val="FFFF00"/>
                </a:highlight>
              </a:rPr>
              <a:t>For example, a single log entry in a log file might be an event. </a:t>
            </a:r>
            <a:endParaRPr>
              <a:highlight>
                <a:srgbClr val="FFFF00"/>
              </a:highlight>
            </a:endParaRPr>
          </a:p>
        </p:txBody>
      </p:sp>
      <p:sp>
        <p:nvSpPr>
          <p:cNvPr id="2797" name="Google Shape;2797;p178"/>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798" name="Google Shape;2798;p178"/>
          <p:cNvSpPr txBox="1"/>
          <p:nvPr>
            <p:ph idx="3" type="body"/>
          </p:nvPr>
        </p:nvSpPr>
        <p:spPr>
          <a:xfrm>
            <a:off x="0" y="2293619"/>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FF00"/>
                </a:highlight>
              </a:rPr>
              <a:t>Splunk assigns a source type to determine how to format the event data during the indexing process. </a:t>
            </a:r>
            <a:endParaRPr>
              <a:highlight>
                <a:srgbClr val="FFFF00"/>
              </a:highlight>
            </a:endParaRPr>
          </a:p>
        </p:txBody>
      </p:sp>
      <p:sp>
        <p:nvSpPr>
          <p:cNvPr id="2799" name="Google Shape;2799;p178"/>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800" name="Google Shape;2800;p178"/>
          <p:cNvSpPr txBox="1"/>
          <p:nvPr>
            <p:ph idx="1" type="subTitle"/>
          </p:nvPr>
        </p:nvSpPr>
        <p:spPr>
          <a:xfrm>
            <a:off x="18450" y="40078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4" name="Shape 2804"/>
        <p:cNvGrpSpPr/>
        <p:nvPr/>
      </p:nvGrpSpPr>
      <p:grpSpPr>
        <a:xfrm>
          <a:off x="0" y="0"/>
          <a:ext cx="0" cy="0"/>
          <a:chOff x="0" y="0"/>
          <a:chExt cx="0" cy="0"/>
        </a:xfrm>
      </p:grpSpPr>
      <p:sp>
        <p:nvSpPr>
          <p:cNvPr id="2805" name="Google Shape;2805;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a:t>
            </a:r>
            <a:r>
              <a:rPr lang="en">
                <a:solidFill>
                  <a:schemeClr val="dk1"/>
                </a:solidFill>
              </a:rPr>
              <a:t> Part 1</a:t>
            </a:r>
            <a:endParaRPr/>
          </a:p>
        </p:txBody>
      </p:sp>
      <p:sp>
        <p:nvSpPr>
          <p:cNvPr id="2806" name="Google Shape;2806;p1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807" name="Google Shape;2807;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8" name="Google Shape;2808;p1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09" name="Google Shape;2809;p179"/>
          <p:cNvSpPr txBox="1"/>
          <p:nvPr>
            <p:ph idx="3" type="body"/>
          </p:nvPr>
        </p:nvSpPr>
        <p:spPr>
          <a:xfrm>
            <a:off x="0" y="1183050"/>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highlight>
                  <a:srgbClr val="FFFF00"/>
                </a:highlight>
              </a:rPr>
              <a:t>E</a:t>
            </a:r>
            <a:r>
              <a:rPr lang="en">
                <a:highlight>
                  <a:srgbClr val="FFFF00"/>
                </a:highlight>
              </a:rPr>
              <a:t>vents are a single record of activity or instance data that has been indexed by Splunk. </a:t>
            </a:r>
            <a:endParaRPr>
              <a:highlight>
                <a:srgbClr val="FFFF00"/>
              </a:highlight>
            </a:endParaRPr>
          </a:p>
          <a:p>
            <a:pPr indent="0" lvl="0" marL="0" rtl="0" algn="l">
              <a:spcBef>
                <a:spcPts val="800"/>
              </a:spcBef>
              <a:spcAft>
                <a:spcPts val="800"/>
              </a:spcAft>
              <a:buNone/>
            </a:pPr>
            <a:r>
              <a:rPr lang="en">
                <a:highlight>
                  <a:srgbClr val="FFFF00"/>
                </a:highlight>
              </a:rPr>
              <a:t>For example, a single log entry in a log file might be an event. </a:t>
            </a:r>
            <a:endParaRPr>
              <a:highlight>
                <a:srgbClr val="FFFF00"/>
              </a:highlight>
            </a:endParaRPr>
          </a:p>
        </p:txBody>
      </p:sp>
      <p:sp>
        <p:nvSpPr>
          <p:cNvPr id="2810" name="Google Shape;2810;p179"/>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811" name="Google Shape;2811;p179"/>
          <p:cNvSpPr txBox="1"/>
          <p:nvPr>
            <p:ph idx="3" type="body"/>
          </p:nvPr>
        </p:nvSpPr>
        <p:spPr>
          <a:xfrm>
            <a:off x="0" y="2293619"/>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FF00"/>
                </a:highlight>
              </a:rPr>
              <a:t>Splunk assigns a source type to determine how to format the event data during the indexing process. </a:t>
            </a:r>
            <a:endParaRPr>
              <a:highlight>
                <a:srgbClr val="FFFF00"/>
              </a:highlight>
            </a:endParaRPr>
          </a:p>
        </p:txBody>
      </p:sp>
      <p:sp>
        <p:nvSpPr>
          <p:cNvPr id="2812" name="Google Shape;2812;p179"/>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813" name="Google Shape;2813;p179"/>
          <p:cNvSpPr txBox="1"/>
          <p:nvPr>
            <p:ph idx="3" type="body"/>
          </p:nvPr>
        </p:nvSpPr>
        <p:spPr>
          <a:xfrm>
            <a:off x="0" y="3297000"/>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600">
                <a:highlight>
                  <a:srgbClr val="FFFF00"/>
                </a:highlight>
              </a:rPr>
              <a:t>Time</a:t>
            </a:r>
            <a:endParaRPr sz="1600">
              <a:highlight>
                <a:srgbClr val="FFFF00"/>
              </a:highlight>
            </a:endParaRPr>
          </a:p>
        </p:txBody>
      </p:sp>
      <p:sp>
        <p:nvSpPr>
          <p:cNvPr id="2814" name="Google Shape;2814;p179"/>
          <p:cNvSpPr txBox="1"/>
          <p:nvPr>
            <p:ph idx="1" type="subTitle"/>
          </p:nvPr>
        </p:nvSpPr>
        <p:spPr>
          <a:xfrm>
            <a:off x="18450" y="40078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8" name="Shape 2818"/>
        <p:cNvGrpSpPr/>
        <p:nvPr/>
      </p:nvGrpSpPr>
      <p:grpSpPr>
        <a:xfrm>
          <a:off x="0" y="0"/>
          <a:ext cx="0" cy="0"/>
          <a:chOff x="0" y="0"/>
          <a:chExt cx="0" cy="0"/>
        </a:xfrm>
      </p:grpSpPr>
      <p:sp>
        <p:nvSpPr>
          <p:cNvPr id="2819" name="Google Shape;2819;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a:t>
            </a:r>
            <a:r>
              <a:rPr lang="en">
                <a:solidFill>
                  <a:schemeClr val="dk1"/>
                </a:solidFill>
              </a:rPr>
              <a:t> Part 1</a:t>
            </a:r>
            <a:endParaRPr/>
          </a:p>
        </p:txBody>
      </p:sp>
      <p:sp>
        <p:nvSpPr>
          <p:cNvPr id="2820" name="Google Shape;2820;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821" name="Google Shape;2821;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2" name="Google Shape;2822;p1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3" name="Google Shape;2823;p180"/>
          <p:cNvSpPr txBox="1"/>
          <p:nvPr>
            <p:ph idx="3" type="body"/>
          </p:nvPr>
        </p:nvSpPr>
        <p:spPr>
          <a:xfrm>
            <a:off x="0" y="1183050"/>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highlight>
                  <a:srgbClr val="FFFF00"/>
                </a:highlight>
              </a:rPr>
              <a:t>Events are a single record of activity or instance data that has been indexed by Splunk. </a:t>
            </a:r>
            <a:endParaRPr>
              <a:highlight>
                <a:srgbClr val="FFFF00"/>
              </a:highlight>
            </a:endParaRPr>
          </a:p>
          <a:p>
            <a:pPr indent="0" lvl="0" marL="0" rtl="0" algn="l">
              <a:spcBef>
                <a:spcPts val="800"/>
              </a:spcBef>
              <a:spcAft>
                <a:spcPts val="800"/>
              </a:spcAft>
              <a:buNone/>
            </a:pPr>
            <a:r>
              <a:rPr lang="en">
                <a:highlight>
                  <a:srgbClr val="FFFF00"/>
                </a:highlight>
              </a:rPr>
              <a:t>For example, a single log entry in a log file might be an event. </a:t>
            </a:r>
            <a:endParaRPr>
              <a:highlight>
                <a:srgbClr val="FFFF00"/>
              </a:highlight>
            </a:endParaRPr>
          </a:p>
        </p:txBody>
      </p:sp>
      <p:sp>
        <p:nvSpPr>
          <p:cNvPr id="2824" name="Google Shape;2824;p180"/>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825" name="Google Shape;2825;p180"/>
          <p:cNvSpPr txBox="1"/>
          <p:nvPr>
            <p:ph idx="3" type="body"/>
          </p:nvPr>
        </p:nvSpPr>
        <p:spPr>
          <a:xfrm>
            <a:off x="0" y="2293619"/>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FF00"/>
                </a:highlight>
              </a:rPr>
              <a:t>Splunk assigns a source type to determine how to format the event data during the indexing process. </a:t>
            </a:r>
            <a:endParaRPr>
              <a:highlight>
                <a:srgbClr val="FFFF00"/>
              </a:highlight>
            </a:endParaRPr>
          </a:p>
        </p:txBody>
      </p:sp>
      <p:sp>
        <p:nvSpPr>
          <p:cNvPr id="2826" name="Google Shape;2826;p180"/>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827" name="Google Shape;2827;p180"/>
          <p:cNvSpPr txBox="1"/>
          <p:nvPr>
            <p:ph idx="3" type="body"/>
          </p:nvPr>
        </p:nvSpPr>
        <p:spPr>
          <a:xfrm>
            <a:off x="0" y="3297000"/>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600">
                <a:highlight>
                  <a:srgbClr val="FFFF00"/>
                </a:highlight>
              </a:rPr>
              <a:t>Time</a:t>
            </a:r>
            <a:endParaRPr sz="1600">
              <a:highlight>
                <a:srgbClr val="FFFF00"/>
              </a:highlight>
            </a:endParaRPr>
          </a:p>
        </p:txBody>
      </p:sp>
      <p:sp>
        <p:nvSpPr>
          <p:cNvPr id="2828" name="Google Shape;2828;p180"/>
          <p:cNvSpPr txBox="1"/>
          <p:nvPr>
            <p:ph idx="1" type="subTitle"/>
          </p:nvPr>
        </p:nvSpPr>
        <p:spPr>
          <a:xfrm>
            <a:off x="18450" y="40078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
        <p:nvSpPr>
          <p:cNvPr id="2829" name="Google Shape;2829;p180"/>
          <p:cNvSpPr txBox="1"/>
          <p:nvPr>
            <p:ph idx="3" type="body"/>
          </p:nvPr>
        </p:nvSpPr>
        <p:spPr>
          <a:xfrm>
            <a:off x="6150" y="4372675"/>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FF00"/>
                </a:highlight>
              </a:rPr>
              <a:t>Returns events where the source IP addresses that start with </a:t>
            </a:r>
            <a:r>
              <a:rPr lang="en">
                <a:highlight>
                  <a:srgbClr val="FFFF00"/>
                </a:highlight>
                <a:latin typeface="Roboto Mono"/>
                <a:ea typeface="Roboto Mono"/>
                <a:cs typeface="Roboto Mono"/>
                <a:sym typeface="Roboto Mono"/>
              </a:rPr>
              <a:t>10.9.165</a:t>
            </a:r>
            <a:r>
              <a:rPr lang="en">
                <a:highlight>
                  <a:srgbClr val="FFFF00"/>
                </a:highlight>
              </a:rPr>
              <a:t> or destination IP address is </a:t>
            </a:r>
            <a:r>
              <a:rPr lang="en">
                <a:highlight>
                  <a:srgbClr val="FFFF00"/>
                </a:highlight>
                <a:latin typeface="Roboto Mono"/>
                <a:ea typeface="Roboto Mono"/>
                <a:cs typeface="Roboto Mono"/>
                <a:sym typeface="Roboto Mono"/>
              </a:rPr>
              <a:t>10.9.165.8</a:t>
            </a:r>
            <a:r>
              <a:rPr lang="en">
                <a:highlight>
                  <a:srgbClr val="FFFF00"/>
                </a:highlight>
              </a:rPr>
              <a:t>. </a:t>
            </a:r>
            <a:endParaRPr>
              <a:highlight>
                <a:srgbClr val="FFFF00"/>
              </a:high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3" name="Shape 2833"/>
        <p:cNvGrpSpPr/>
        <p:nvPr/>
      </p:nvGrpSpPr>
      <p:grpSpPr>
        <a:xfrm>
          <a:off x="0" y="0"/>
          <a:ext cx="0" cy="0"/>
          <a:chOff x="0" y="0"/>
          <a:chExt cx="0" cy="0"/>
        </a:xfrm>
      </p:grpSpPr>
      <p:sp>
        <p:nvSpPr>
          <p:cNvPr id="2834" name="Google Shape;2834;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2</a:t>
            </a:r>
            <a:endParaRPr/>
          </a:p>
        </p:txBody>
      </p:sp>
      <p:sp>
        <p:nvSpPr>
          <p:cNvPr id="2835" name="Google Shape;2835;p1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the search, provide the following: </a:t>
            </a:r>
            <a:endParaRPr/>
          </a:p>
        </p:txBody>
      </p:sp>
      <p:sp>
        <p:nvSpPr>
          <p:cNvPr id="2836" name="Google Shape;2836;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37" name="Google Shape;2837;p1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38" name="Google Shape;2838;p181"/>
          <p:cNvSpPr txBox="1"/>
          <p:nvPr>
            <p:ph idx="3" type="body"/>
          </p:nvPr>
        </p:nvSpPr>
        <p:spPr>
          <a:xfrm>
            <a:off x="175" y="1284250"/>
            <a:ext cx="9144000" cy="188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600"/>
              <a:t>The field / value pairs: </a:t>
            </a:r>
            <a:endParaRPr b="1" sz="1600"/>
          </a:p>
        </p:txBody>
      </p:sp>
      <p:sp>
        <p:nvSpPr>
          <p:cNvPr id="2839" name="Google Shape;2839;p181"/>
          <p:cNvSpPr txBox="1"/>
          <p:nvPr>
            <p:ph idx="3" type="body"/>
          </p:nvPr>
        </p:nvSpPr>
        <p:spPr>
          <a:xfrm>
            <a:off x="79275" y="3441600"/>
            <a:ext cx="9144000" cy="13029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600"/>
              <a:t>The boolean expression</a:t>
            </a:r>
            <a:endParaRPr b="1"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SIEMS</a:t>
            </a:r>
            <a:endParaRPr/>
          </a:p>
        </p:txBody>
      </p:sp>
      <p:sp>
        <p:nvSpPr>
          <p:cNvPr id="2119" name="Google Shape;2119;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SIEM connects and unifies the information from various sources, allowing data to be analyzed and cross referenced.</a:t>
            </a:r>
            <a:endParaRPr/>
          </a:p>
        </p:txBody>
      </p:sp>
      <p:sp>
        <p:nvSpPr>
          <p:cNvPr id="2120" name="Google Shape;2120;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1" name="Google Shape;2121;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2" name="Google Shape;2122;p110"/>
          <p:cNvSpPr txBox="1"/>
          <p:nvPr/>
        </p:nvSpPr>
        <p:spPr>
          <a:xfrm>
            <a:off x="608475" y="1540200"/>
            <a:ext cx="7747500" cy="2966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Roboto"/>
              <a:buChar char="●"/>
            </a:pPr>
            <a:r>
              <a:rPr lang="en" sz="1600">
                <a:latin typeface="Roboto"/>
                <a:ea typeface="Roboto"/>
                <a:cs typeface="Roboto"/>
                <a:sym typeface="Roboto"/>
              </a:rPr>
              <a:t>SIEMs detect odd behavior and irregular traffic on their networks, </a:t>
            </a:r>
            <a:r>
              <a:rPr lang="en" sz="1600">
                <a:latin typeface="Roboto"/>
                <a:ea typeface="Roboto"/>
                <a:cs typeface="Roboto"/>
                <a:sym typeface="Roboto"/>
              </a:rPr>
              <a:t>allowing</a:t>
            </a:r>
            <a:r>
              <a:rPr lang="en" sz="1600">
                <a:latin typeface="Roboto"/>
                <a:ea typeface="Roboto"/>
                <a:cs typeface="Roboto"/>
                <a:sym typeface="Roboto"/>
              </a:rPr>
              <a:t> infosec teams to identify suspicious activity. </a:t>
            </a:r>
            <a:endParaRPr sz="1600">
              <a:latin typeface="Roboto"/>
              <a:ea typeface="Roboto"/>
              <a:cs typeface="Roboto"/>
              <a:sym typeface="Roboto"/>
            </a:endParaRPr>
          </a:p>
          <a:p>
            <a:pPr indent="-330200" lvl="0" marL="457200" rtl="0" algn="l">
              <a:lnSpc>
                <a:spcPct val="100000"/>
              </a:lnSpc>
              <a:spcBef>
                <a:spcPts val="2400"/>
              </a:spcBef>
              <a:spcAft>
                <a:spcPts val="0"/>
              </a:spcAft>
              <a:buSzPts val="1600"/>
              <a:buFont typeface="Roboto"/>
              <a:buChar char="●"/>
            </a:pPr>
            <a:r>
              <a:rPr lang="en" sz="1600">
                <a:latin typeface="Roboto"/>
                <a:ea typeface="Roboto"/>
                <a:cs typeface="Roboto"/>
                <a:sym typeface="Roboto"/>
              </a:rPr>
              <a:t>A SIEM provides </a:t>
            </a:r>
            <a:r>
              <a:rPr b="1" lang="en" sz="1600">
                <a:latin typeface="Roboto"/>
                <a:ea typeface="Roboto"/>
                <a:cs typeface="Roboto"/>
                <a:sym typeface="Roboto"/>
              </a:rPr>
              <a:t>real-time monitoring </a:t>
            </a:r>
            <a:r>
              <a:rPr lang="en" sz="1600">
                <a:latin typeface="Roboto"/>
                <a:ea typeface="Roboto"/>
                <a:cs typeface="Roboto"/>
                <a:sym typeface="Roboto"/>
              </a:rPr>
              <a:t>of machine data to correlate events, baselines, notifications, alerts, reports and visualization. </a:t>
            </a:r>
            <a:endParaRPr sz="1600">
              <a:latin typeface="Roboto"/>
              <a:ea typeface="Roboto"/>
              <a:cs typeface="Roboto"/>
              <a:sym typeface="Roboto"/>
            </a:endParaRPr>
          </a:p>
          <a:p>
            <a:pPr indent="-330200" lvl="0" marL="457200" rtl="0" algn="l">
              <a:lnSpc>
                <a:spcPct val="100000"/>
              </a:lnSpc>
              <a:spcBef>
                <a:spcPts val="2400"/>
              </a:spcBef>
              <a:spcAft>
                <a:spcPts val="2400"/>
              </a:spcAft>
              <a:buSzPts val="1600"/>
              <a:buFont typeface="Roboto"/>
              <a:buChar char="●"/>
            </a:pPr>
            <a:r>
              <a:rPr lang="en" sz="1600">
                <a:latin typeface="Roboto"/>
                <a:ea typeface="Roboto"/>
                <a:cs typeface="Roboto"/>
                <a:sym typeface="Roboto"/>
              </a:rPr>
              <a:t>SIEMs </a:t>
            </a:r>
            <a:r>
              <a:rPr i="1" lang="en" sz="1600">
                <a:latin typeface="Roboto"/>
                <a:ea typeface="Roboto"/>
                <a:cs typeface="Roboto"/>
                <a:sym typeface="Roboto"/>
              </a:rPr>
              <a:t>do not</a:t>
            </a:r>
            <a:r>
              <a:rPr lang="en" sz="1600">
                <a:latin typeface="Roboto"/>
                <a:ea typeface="Roboto"/>
                <a:cs typeface="Roboto"/>
                <a:sym typeface="Roboto"/>
              </a:rPr>
              <a:t> support </a:t>
            </a:r>
            <a:r>
              <a:rPr b="1" lang="en" sz="1600">
                <a:latin typeface="Roboto"/>
                <a:ea typeface="Roboto"/>
                <a:cs typeface="Roboto"/>
                <a:sym typeface="Roboto"/>
              </a:rPr>
              <a:t>security analytics</a:t>
            </a:r>
            <a:r>
              <a:rPr lang="en" sz="1600">
                <a:latin typeface="Roboto"/>
                <a:ea typeface="Roboto"/>
                <a:cs typeface="Roboto"/>
                <a:sym typeface="Roboto"/>
              </a:rPr>
              <a:t>, which create behaviors and profiles using machine learning and applies statistical analysis to detect anomalies that could indicate potential threats. </a:t>
            </a:r>
            <a:endParaRPr sz="1600">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3" name="Shape 2843"/>
        <p:cNvGrpSpPr/>
        <p:nvPr/>
      </p:nvGrpSpPr>
      <p:grpSpPr>
        <a:xfrm>
          <a:off x="0" y="0"/>
          <a:ext cx="0" cy="0"/>
          <a:chOff x="0" y="0"/>
          <a:chExt cx="0" cy="0"/>
        </a:xfrm>
      </p:grpSpPr>
      <p:sp>
        <p:nvSpPr>
          <p:cNvPr id="2844" name="Google Shape;2844;p1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2</a:t>
            </a:r>
            <a:endParaRPr/>
          </a:p>
        </p:txBody>
      </p:sp>
      <p:sp>
        <p:nvSpPr>
          <p:cNvPr id="2845" name="Google Shape;2845;p1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the search, provide the following: </a:t>
            </a:r>
            <a:endParaRPr/>
          </a:p>
        </p:txBody>
      </p:sp>
      <p:sp>
        <p:nvSpPr>
          <p:cNvPr id="2846" name="Google Shape;2846;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47" name="Google Shape;2847;p1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48" name="Google Shape;2848;p182"/>
          <p:cNvSpPr txBox="1"/>
          <p:nvPr>
            <p:ph idx="3" type="body"/>
          </p:nvPr>
        </p:nvSpPr>
        <p:spPr>
          <a:xfrm>
            <a:off x="175" y="1284250"/>
            <a:ext cx="9144000" cy="1883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field / value pairs:</a:t>
            </a:r>
            <a:endParaRPr b="1" sz="1600"/>
          </a:p>
          <a:p>
            <a:pPr indent="-330200" lvl="0" marL="457200" rtl="0" algn="l">
              <a:lnSpc>
                <a:spcPct val="150000"/>
              </a:lnSpc>
              <a:spcBef>
                <a:spcPts val="800"/>
              </a:spcBef>
              <a:spcAft>
                <a:spcPts val="0"/>
              </a:spcAft>
              <a:buSzPts val="1600"/>
              <a:buFont typeface="Roboto Mono"/>
              <a:buChar char="●"/>
            </a:pPr>
            <a:r>
              <a:rPr lang="en" sz="1600">
                <a:highlight>
                  <a:srgbClr val="FFFF00"/>
                </a:highlight>
                <a:latin typeface="Roboto Mono"/>
                <a:ea typeface="Roboto Mono"/>
                <a:cs typeface="Roboto Mono"/>
                <a:sym typeface="Roboto Mono"/>
              </a:rPr>
              <a:t>source=“access_30DAY.log”</a:t>
            </a:r>
            <a:endParaRPr sz="1600">
              <a:highlight>
                <a:srgbClr val="FFFF00"/>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Char char="●"/>
            </a:pPr>
            <a:r>
              <a:rPr lang="en" sz="1600">
                <a:highlight>
                  <a:srgbClr val="FFFF00"/>
                </a:highlight>
                <a:latin typeface="Roboto Mono"/>
                <a:ea typeface="Roboto Mono"/>
                <a:cs typeface="Roboto Mono"/>
                <a:sym typeface="Roboto Mono"/>
              </a:rPr>
              <a:t>sourcetype=“access_combined_wcookie”</a:t>
            </a:r>
            <a:r>
              <a:rPr lang="en" sz="1600">
                <a:highlight>
                  <a:srgbClr val="FFFF00"/>
                </a:highlight>
                <a:latin typeface="Roboto Mono"/>
                <a:ea typeface="Roboto Mono"/>
                <a:cs typeface="Roboto Mono"/>
                <a:sym typeface="Roboto Mono"/>
              </a:rPr>
              <a:t> </a:t>
            </a:r>
            <a:endParaRPr sz="1600">
              <a:highlight>
                <a:srgbClr val="FFFF00"/>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Font typeface="Roboto Mono"/>
              <a:buChar char="●"/>
            </a:pPr>
            <a:r>
              <a:rPr lang="en" sz="1600">
                <a:highlight>
                  <a:srgbClr val="FFFF00"/>
                </a:highlight>
                <a:latin typeface="Roboto Mono"/>
                <a:ea typeface="Roboto Mono"/>
                <a:cs typeface="Roboto Mono"/>
                <a:sym typeface="Roboto Mono"/>
              </a:rPr>
              <a:t>s</a:t>
            </a:r>
            <a:r>
              <a:rPr lang="en" sz="1600">
                <a:highlight>
                  <a:srgbClr val="FFFF00"/>
                </a:highlight>
                <a:latin typeface="Roboto Mono"/>
                <a:ea typeface="Roboto Mono"/>
                <a:cs typeface="Roboto Mono"/>
                <a:sym typeface="Roboto Mono"/>
              </a:rPr>
              <a:t>tatus=“505”</a:t>
            </a:r>
            <a:endParaRPr sz="1600">
              <a:highlight>
                <a:srgbClr val="FFFF00"/>
              </a:highlight>
              <a:latin typeface="Roboto Mono"/>
              <a:ea typeface="Roboto Mono"/>
              <a:cs typeface="Roboto Mono"/>
              <a:sym typeface="Roboto Mono"/>
            </a:endParaRPr>
          </a:p>
        </p:txBody>
      </p:sp>
      <p:sp>
        <p:nvSpPr>
          <p:cNvPr id="2849" name="Google Shape;2849;p182"/>
          <p:cNvSpPr txBox="1"/>
          <p:nvPr>
            <p:ph idx="3" type="body"/>
          </p:nvPr>
        </p:nvSpPr>
        <p:spPr>
          <a:xfrm>
            <a:off x="79275" y="3441600"/>
            <a:ext cx="9144000" cy="13029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600"/>
              <a:t>The boolean expression</a:t>
            </a:r>
            <a:endParaRPr b="1" sz="1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3" name="Shape 2853"/>
        <p:cNvGrpSpPr/>
        <p:nvPr/>
      </p:nvGrpSpPr>
      <p:grpSpPr>
        <a:xfrm>
          <a:off x="0" y="0"/>
          <a:ext cx="0" cy="0"/>
          <a:chOff x="0" y="0"/>
          <a:chExt cx="0" cy="0"/>
        </a:xfrm>
      </p:grpSpPr>
      <p:sp>
        <p:nvSpPr>
          <p:cNvPr id="2854" name="Google Shape;2854;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2</a:t>
            </a:r>
            <a:endParaRPr/>
          </a:p>
        </p:txBody>
      </p:sp>
      <p:sp>
        <p:nvSpPr>
          <p:cNvPr id="2855" name="Google Shape;2855;p1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the search, provide the following: </a:t>
            </a:r>
            <a:endParaRPr/>
          </a:p>
        </p:txBody>
      </p:sp>
      <p:sp>
        <p:nvSpPr>
          <p:cNvPr id="2856" name="Google Shape;2856;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7" name="Google Shape;2857;p1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58" name="Google Shape;2858;p183"/>
          <p:cNvSpPr txBox="1"/>
          <p:nvPr>
            <p:ph idx="3" type="body"/>
          </p:nvPr>
        </p:nvSpPr>
        <p:spPr>
          <a:xfrm>
            <a:off x="175" y="1284250"/>
            <a:ext cx="9144000" cy="1883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field / value pairs:</a:t>
            </a:r>
            <a:endParaRPr b="1" sz="1600"/>
          </a:p>
          <a:p>
            <a:pPr indent="-330200" lvl="0" marL="457200" rtl="0" algn="l">
              <a:lnSpc>
                <a:spcPct val="150000"/>
              </a:lnSpc>
              <a:spcBef>
                <a:spcPts val="800"/>
              </a:spcBef>
              <a:spcAft>
                <a:spcPts val="0"/>
              </a:spcAft>
              <a:buSzPts val="1600"/>
              <a:buFont typeface="Roboto Mono"/>
              <a:buChar char="●"/>
            </a:pPr>
            <a:r>
              <a:rPr lang="en" sz="1600">
                <a:highlight>
                  <a:srgbClr val="FFFF00"/>
                </a:highlight>
                <a:latin typeface="Roboto Mono"/>
                <a:ea typeface="Roboto Mono"/>
                <a:cs typeface="Roboto Mono"/>
                <a:sym typeface="Roboto Mono"/>
              </a:rPr>
              <a:t>source=“access_30DAY.log”</a:t>
            </a:r>
            <a:endParaRPr sz="1600">
              <a:highlight>
                <a:srgbClr val="FFFF00"/>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Char char="●"/>
            </a:pPr>
            <a:r>
              <a:rPr lang="en" sz="1600">
                <a:highlight>
                  <a:srgbClr val="FFFF00"/>
                </a:highlight>
                <a:latin typeface="Roboto Mono"/>
                <a:ea typeface="Roboto Mono"/>
                <a:cs typeface="Roboto Mono"/>
                <a:sym typeface="Roboto Mono"/>
              </a:rPr>
              <a:t>sourcetype=“access_combined_wcookie” </a:t>
            </a:r>
            <a:endParaRPr sz="1600">
              <a:highlight>
                <a:srgbClr val="FFFF00"/>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Font typeface="Roboto Mono"/>
              <a:buChar char="●"/>
            </a:pPr>
            <a:r>
              <a:rPr lang="en" sz="1600">
                <a:highlight>
                  <a:srgbClr val="FFFF00"/>
                </a:highlight>
                <a:latin typeface="Roboto Mono"/>
                <a:ea typeface="Roboto Mono"/>
                <a:cs typeface="Roboto Mono"/>
                <a:sym typeface="Roboto Mono"/>
              </a:rPr>
              <a:t>status=“505”</a:t>
            </a:r>
            <a:endParaRPr sz="1600">
              <a:highlight>
                <a:srgbClr val="FFFF00"/>
              </a:highlight>
              <a:latin typeface="Roboto Mono"/>
              <a:ea typeface="Roboto Mono"/>
              <a:cs typeface="Roboto Mono"/>
              <a:sym typeface="Roboto Mono"/>
            </a:endParaRPr>
          </a:p>
        </p:txBody>
      </p:sp>
      <p:sp>
        <p:nvSpPr>
          <p:cNvPr id="2859" name="Google Shape;2859;p183"/>
          <p:cNvSpPr txBox="1"/>
          <p:nvPr>
            <p:ph idx="3" type="body"/>
          </p:nvPr>
        </p:nvSpPr>
        <p:spPr>
          <a:xfrm>
            <a:off x="79275" y="3441600"/>
            <a:ext cx="9144000" cy="1302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boolean expression</a:t>
            </a:r>
            <a:endParaRPr b="1" sz="1600"/>
          </a:p>
          <a:p>
            <a:pPr indent="0" lvl="0" marL="0" rtl="0" algn="l">
              <a:spcBef>
                <a:spcPts val="800"/>
              </a:spcBef>
              <a:spcAft>
                <a:spcPts val="800"/>
              </a:spcAft>
              <a:buNone/>
            </a:pPr>
            <a:r>
              <a:rPr lang="en" sz="1600">
                <a:highlight>
                  <a:srgbClr val="FFFF00"/>
                </a:highlight>
                <a:latin typeface="Roboto Mono"/>
                <a:ea typeface="Roboto Mono"/>
                <a:cs typeface="Roboto Mono"/>
                <a:sym typeface="Roboto Mono"/>
              </a:rPr>
              <a:t>source=“access_30DAY.log” sourcetype= “access_combined_wcookie” </a:t>
            </a:r>
            <a:r>
              <a:rPr b="1" lang="en" sz="1600">
                <a:highlight>
                  <a:srgbClr val="FFFF00"/>
                </a:highlight>
                <a:latin typeface="Roboto Mono"/>
                <a:ea typeface="Roboto Mono"/>
                <a:cs typeface="Roboto Mono"/>
                <a:sym typeface="Roboto Mono"/>
              </a:rPr>
              <a:t>AND</a:t>
            </a:r>
            <a:r>
              <a:rPr lang="en" sz="1600">
                <a:highlight>
                  <a:srgbClr val="FFFF00"/>
                </a:highlight>
                <a:latin typeface="Roboto Mono"/>
                <a:ea typeface="Roboto Mono"/>
                <a:cs typeface="Roboto Mono"/>
                <a:sym typeface="Roboto Mono"/>
              </a:rPr>
              <a:t> status=“505”</a:t>
            </a:r>
            <a:endParaRPr sz="1600">
              <a:highlight>
                <a:srgbClr val="FFFF00"/>
              </a:highlight>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3" name="Shape 2863"/>
        <p:cNvGrpSpPr/>
        <p:nvPr/>
      </p:nvGrpSpPr>
      <p:grpSpPr>
        <a:xfrm>
          <a:off x="0" y="0"/>
          <a:ext cx="0" cy="0"/>
          <a:chOff x="0" y="0"/>
          <a:chExt cx="0" cy="0"/>
        </a:xfrm>
      </p:grpSpPr>
      <p:sp>
        <p:nvSpPr>
          <p:cNvPr id="2864" name="Google Shape;2864;p1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865" name="Google Shape;2865;p184"/>
          <p:cNvSpPr txBox="1"/>
          <p:nvPr>
            <p:ph idx="1" type="subTitle"/>
          </p:nvPr>
        </p:nvSpPr>
        <p:spPr>
          <a:xfrm>
            <a:off x="0" y="665500"/>
            <a:ext cx="9144000" cy="937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1. Write the search term that will first display events for ALL server response errors. </a:t>
            </a:r>
            <a:endParaRPr b="1" sz="1600"/>
          </a:p>
        </p:txBody>
      </p:sp>
      <p:sp>
        <p:nvSpPr>
          <p:cNvPr id="2866" name="Google Shape;2866;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7" name="Google Shape;2867;p1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1" name="Shape 2871"/>
        <p:cNvGrpSpPr/>
        <p:nvPr/>
      </p:nvGrpSpPr>
      <p:grpSpPr>
        <a:xfrm>
          <a:off x="0" y="0"/>
          <a:ext cx="0" cy="0"/>
          <a:chOff x="0" y="0"/>
          <a:chExt cx="0" cy="0"/>
        </a:xfrm>
      </p:grpSpPr>
      <p:sp>
        <p:nvSpPr>
          <p:cNvPr id="2872" name="Google Shape;2872;p1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873" name="Google Shape;2873;p185"/>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1. </a:t>
            </a:r>
            <a:r>
              <a:rPr b="1" lang="en" sz="1600"/>
              <a:t>Write the search term that will first display events for ALL server response errors</a:t>
            </a:r>
            <a:r>
              <a:rPr b="1" lang="en" sz="1600"/>
              <a:t>.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This search requires a wildcard to specify the *5xx family of the HTTP server responses.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highlight>
                  <a:srgbClr val="FFFF00"/>
                </a:highlight>
                <a:latin typeface="Roboto Mono"/>
                <a:ea typeface="Roboto Mono"/>
                <a:cs typeface="Roboto Mono"/>
                <a:sym typeface="Roboto Mono"/>
              </a:rPr>
              <a:t>source=“access_30DAY.log” sourcetype=“access_combined_wcookie” AND status=”5**”</a:t>
            </a:r>
            <a:endParaRPr sz="1600">
              <a:highlight>
                <a:srgbClr val="FFFF00"/>
              </a:highlight>
              <a:latin typeface="Roboto Mono"/>
              <a:ea typeface="Roboto Mono"/>
              <a:cs typeface="Roboto Mono"/>
              <a:sym typeface="Roboto Mono"/>
            </a:endParaRPr>
          </a:p>
        </p:txBody>
      </p:sp>
      <p:sp>
        <p:nvSpPr>
          <p:cNvPr id="2874" name="Google Shape;2874;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75" name="Google Shape;2875;p1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76" name="Google Shape;2876;p185"/>
          <p:cNvSpPr txBox="1"/>
          <p:nvPr>
            <p:ph idx="1" type="subTitle"/>
          </p:nvPr>
        </p:nvSpPr>
        <p:spPr>
          <a:xfrm>
            <a:off x="58125" y="22370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2</a:t>
            </a:r>
            <a:r>
              <a:rPr b="1" lang="en" sz="1600"/>
              <a:t>. Next, narrow your search down to HTTP versions not supported events.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0" name="Shape 2880"/>
        <p:cNvGrpSpPr/>
        <p:nvPr/>
      </p:nvGrpSpPr>
      <p:grpSpPr>
        <a:xfrm>
          <a:off x="0" y="0"/>
          <a:ext cx="0" cy="0"/>
          <a:chOff x="0" y="0"/>
          <a:chExt cx="0" cy="0"/>
        </a:xfrm>
      </p:grpSpPr>
      <p:sp>
        <p:nvSpPr>
          <p:cNvPr id="2881" name="Google Shape;2881;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882" name="Google Shape;2882;p186"/>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1. Write the search term that will first display events for ALL server response errors.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This search requires a wildcard to specify the *5xx family of the HTTP server responses.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highlight>
                  <a:srgbClr val="FFFF00"/>
                </a:highlight>
                <a:latin typeface="Roboto Mono"/>
                <a:ea typeface="Roboto Mono"/>
                <a:cs typeface="Roboto Mono"/>
                <a:sym typeface="Roboto Mono"/>
              </a:rPr>
              <a:t>source=“access_30DAY.log” sourcetype=“access_combined_wcookie”</a:t>
            </a:r>
            <a:r>
              <a:rPr lang="en" sz="1600">
                <a:solidFill>
                  <a:schemeClr val="dk1"/>
                </a:solidFill>
                <a:highlight>
                  <a:srgbClr val="FFFF00"/>
                </a:highlight>
                <a:latin typeface="Roboto Mono"/>
                <a:ea typeface="Roboto Mono"/>
                <a:cs typeface="Roboto Mono"/>
                <a:sym typeface="Roboto Mono"/>
              </a:rPr>
              <a:t>AND status=”5**”</a:t>
            </a:r>
            <a:endParaRPr sz="1600">
              <a:highlight>
                <a:srgbClr val="FFFF00"/>
              </a:highlight>
              <a:latin typeface="Roboto Mono"/>
              <a:ea typeface="Roboto Mono"/>
              <a:cs typeface="Roboto Mono"/>
              <a:sym typeface="Roboto Mono"/>
            </a:endParaRPr>
          </a:p>
        </p:txBody>
      </p:sp>
      <p:sp>
        <p:nvSpPr>
          <p:cNvPr id="2883" name="Google Shape;2883;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84" name="Google Shape;2884;p1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85" name="Google Shape;2885;p186"/>
          <p:cNvSpPr txBox="1"/>
          <p:nvPr>
            <p:ph idx="1" type="subTitle"/>
          </p:nvPr>
        </p:nvSpPr>
        <p:spPr>
          <a:xfrm>
            <a:off x="58125" y="254075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2. Next, narrow your search down to HTTP versions not supported events.  </a:t>
            </a:r>
            <a:endParaRPr b="1"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 sz="1600">
                <a:solidFill>
                  <a:schemeClr val="dk1"/>
                </a:solidFill>
                <a:highlight>
                  <a:srgbClr val="FFFF00"/>
                </a:highlight>
                <a:latin typeface="Roboto Mono"/>
                <a:ea typeface="Roboto Mono"/>
                <a:cs typeface="Roboto Mono"/>
                <a:sym typeface="Roboto Mono"/>
              </a:rPr>
              <a:t>source=“access_30DAY.log” sourcetype=“access_combined_wcookie” AND status=“505”</a:t>
            </a:r>
            <a:endParaRPr sz="1600">
              <a:solidFill>
                <a:schemeClr val="dk1"/>
              </a:solidFill>
              <a:highlight>
                <a:srgbClr val="FFFF00"/>
              </a:highlight>
              <a:latin typeface="Roboto Mono"/>
              <a:ea typeface="Roboto Mono"/>
              <a:cs typeface="Roboto Mono"/>
              <a:sym typeface="Roboto Mono"/>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9" name="Shape 2889"/>
        <p:cNvGrpSpPr/>
        <p:nvPr/>
      </p:nvGrpSpPr>
      <p:grpSpPr>
        <a:xfrm>
          <a:off x="0" y="0"/>
          <a:ext cx="0" cy="0"/>
          <a:chOff x="0" y="0"/>
          <a:chExt cx="0" cy="0"/>
        </a:xfrm>
      </p:grpSpPr>
      <p:sp>
        <p:nvSpPr>
          <p:cNvPr id="2890" name="Google Shape;2890;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891" name="Google Shape;2891;p187"/>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3</a:t>
            </a:r>
            <a:r>
              <a:rPr b="1" lang="en" sz="1600"/>
              <a:t>. Now, isolate the highest client software that is </a:t>
            </a:r>
            <a:r>
              <a:rPr b="1" lang="en" sz="1600"/>
              <a:t>originating</a:t>
            </a:r>
            <a:r>
              <a:rPr b="1" lang="en" sz="1600"/>
              <a:t> the response: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
        <p:nvSpPr>
          <p:cNvPr id="2892" name="Google Shape;2892;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93" name="Google Shape;2893;p1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7" name="Shape 2897"/>
        <p:cNvGrpSpPr/>
        <p:nvPr/>
      </p:nvGrpSpPr>
      <p:grpSpPr>
        <a:xfrm>
          <a:off x="0" y="0"/>
          <a:ext cx="0" cy="0"/>
          <a:chOff x="0" y="0"/>
          <a:chExt cx="0" cy="0"/>
        </a:xfrm>
      </p:grpSpPr>
      <p:sp>
        <p:nvSpPr>
          <p:cNvPr id="2898" name="Google Shape;2898;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899" name="Google Shape;2899;p188"/>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3. Now, isolate the highest client software that is originating the response: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Use </a:t>
            </a:r>
            <a:r>
              <a:rPr lang="en" sz="1600">
                <a:latin typeface="Roboto Mono"/>
                <a:ea typeface="Roboto Mono"/>
                <a:cs typeface="Roboto Mono"/>
                <a:sym typeface="Roboto Mono"/>
              </a:rPr>
              <a:t>Interesting Fields</a:t>
            </a:r>
            <a:r>
              <a:rPr lang="en" sz="1600"/>
              <a:t> and select the highest value from the </a:t>
            </a:r>
            <a:r>
              <a:rPr lang="en" sz="1600">
                <a:latin typeface="Roboto Mono"/>
                <a:ea typeface="Roboto Mono"/>
                <a:cs typeface="Roboto Mono"/>
                <a:sym typeface="Roboto Mono"/>
              </a:rPr>
              <a:t>useragent</a:t>
            </a:r>
            <a:r>
              <a:rPr lang="en" sz="1600"/>
              <a:t> field. </a:t>
            </a:r>
            <a:endParaRPr sz="1600"/>
          </a:p>
        </p:txBody>
      </p:sp>
      <p:sp>
        <p:nvSpPr>
          <p:cNvPr id="2900" name="Google Shape;2900;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1" name="Google Shape;2901;p1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902" name="Google Shape;2902;p188"/>
          <p:cNvPicPr preferRelativeResize="0"/>
          <p:nvPr/>
        </p:nvPicPr>
        <p:blipFill>
          <a:blip r:embed="rId3">
            <a:alphaModFix/>
          </a:blip>
          <a:stretch>
            <a:fillRect/>
          </a:stretch>
        </p:blipFill>
        <p:spPr>
          <a:xfrm>
            <a:off x="152400" y="1995725"/>
            <a:ext cx="8839200" cy="185349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6" name="Shape 2906"/>
        <p:cNvGrpSpPr/>
        <p:nvPr/>
      </p:nvGrpSpPr>
      <p:grpSpPr>
        <a:xfrm>
          <a:off x="0" y="0"/>
          <a:ext cx="0" cy="0"/>
          <a:chOff x="0" y="0"/>
          <a:chExt cx="0" cy="0"/>
        </a:xfrm>
      </p:grpSpPr>
      <p:sp>
        <p:nvSpPr>
          <p:cNvPr id="2907" name="Google Shape;2907;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908" name="Google Shape;2908;p189"/>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4</a:t>
            </a:r>
            <a:r>
              <a:rPr b="1" lang="en" sz="1600"/>
              <a:t>. Record the number of events that are returned.</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5. Record the peak times when the events occur.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
        <p:nvSpPr>
          <p:cNvPr id="2909" name="Google Shape;2909;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10" name="Google Shape;2910;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4" name="Shape 2914"/>
        <p:cNvGrpSpPr/>
        <p:nvPr/>
      </p:nvGrpSpPr>
      <p:grpSpPr>
        <a:xfrm>
          <a:off x="0" y="0"/>
          <a:ext cx="0" cy="0"/>
          <a:chOff x="0" y="0"/>
          <a:chExt cx="0" cy="0"/>
        </a:xfrm>
      </p:grpSpPr>
      <p:sp>
        <p:nvSpPr>
          <p:cNvPr id="2915" name="Google Shape;2915;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916" name="Google Shape;2916;p190"/>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4. Record the number of events that are returned.</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lang="en" sz="1600">
                <a:highlight>
                  <a:srgbClr val="FFFF00"/>
                </a:highlight>
              </a:rPr>
              <a:t>552</a:t>
            </a:r>
            <a:endParaRPr sz="1600">
              <a:highlight>
                <a:srgbClr val="FFFF00"/>
              </a:highlight>
            </a:endParaRPr>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5. Record the peak times when the events occur.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lang="en" sz="1600">
                <a:highlight>
                  <a:srgbClr val="FFFF00"/>
                </a:highlight>
              </a:rPr>
              <a:t>Peak times will vary. </a:t>
            </a:r>
            <a:endParaRPr sz="1600">
              <a:highlight>
                <a:srgbClr val="FFFF00"/>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
        <p:nvSpPr>
          <p:cNvPr id="2917" name="Google Shape;2917;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18" name="Google Shape;2918;p1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2" name="Shape 2922"/>
        <p:cNvGrpSpPr/>
        <p:nvPr/>
      </p:nvGrpSpPr>
      <p:grpSpPr>
        <a:xfrm>
          <a:off x="0" y="0"/>
          <a:ext cx="0" cy="0"/>
          <a:chOff x="0" y="0"/>
          <a:chExt cx="0" cy="0"/>
        </a:xfrm>
      </p:grpSpPr>
      <p:sp>
        <p:nvSpPr>
          <p:cNvPr id="2923" name="Google Shape;2923;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924" name="Google Shape;2924;p1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925" name="Google Shape;2925;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926" name="Google Shape;2926;p1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27" name="Google Shape;2927;p191"/>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Recognize the role SIEMs play in protecting an organization's security.</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how logs are filtered, normalized, and correlated for events.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basic features of the Splunk User Interface.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basic database terms and query functions.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the Splunk Processing Language (SPL) for simple queries. </a:t>
            </a:r>
            <a:endParaRPr sz="2000">
              <a:latin typeface="Roboto Light"/>
              <a:ea typeface="Roboto Light"/>
              <a:cs typeface="Roboto Light"/>
              <a:sym typeface="Roboto Light"/>
            </a:endParaRPr>
          </a:p>
        </p:txBody>
      </p:sp>
      <p:sp>
        <p:nvSpPr>
          <p:cNvPr id="2928" name="Google Shape;2928;p191"/>
          <p:cNvSpPr/>
          <p:nvPr/>
        </p:nvSpPr>
        <p:spPr>
          <a:xfrm>
            <a:off x="430175" y="1360450"/>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91"/>
          <p:cNvSpPr/>
          <p:nvPr/>
        </p:nvSpPr>
        <p:spPr>
          <a:xfrm>
            <a:off x="430175" y="1812888"/>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91"/>
          <p:cNvSpPr/>
          <p:nvPr/>
        </p:nvSpPr>
        <p:spPr>
          <a:xfrm>
            <a:off x="430175" y="226532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91"/>
          <p:cNvSpPr/>
          <p:nvPr/>
        </p:nvSpPr>
        <p:spPr>
          <a:xfrm>
            <a:off x="430175" y="269982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91"/>
          <p:cNvSpPr/>
          <p:nvPr/>
        </p:nvSpPr>
        <p:spPr>
          <a:xfrm>
            <a:off x="430175" y="3138550"/>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Google Shape;2127;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Benefits of SIEMS</a:t>
            </a:r>
            <a:endParaRPr/>
          </a:p>
        </p:txBody>
      </p:sp>
      <p:sp>
        <p:nvSpPr>
          <p:cNvPr id="2128" name="Google Shape;2128;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Using SIEMs provides the following benefits: </a:t>
            </a:r>
            <a:endParaRPr/>
          </a:p>
        </p:txBody>
      </p:sp>
      <p:sp>
        <p:nvSpPr>
          <p:cNvPr id="2129" name="Google Shape;212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30" name="Google Shape;2130;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1" name="Google Shape;2131;p111"/>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Increased efficiency</a:t>
            </a:r>
            <a:endParaRPr sz="1800"/>
          </a:p>
        </p:txBody>
      </p:sp>
      <p:sp>
        <p:nvSpPr>
          <p:cNvPr id="2132" name="Google Shape;2132;p111"/>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Prevention of potential security threats</a:t>
            </a:r>
            <a:endParaRPr sz="1800"/>
          </a:p>
        </p:txBody>
      </p:sp>
      <p:sp>
        <p:nvSpPr>
          <p:cNvPr id="2133" name="Google Shape;2133;p111"/>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Reduced</a:t>
            </a:r>
            <a:r>
              <a:rPr lang="en" sz="1800"/>
              <a:t> impact of security breaches</a:t>
            </a:r>
            <a:endParaRPr sz="1800"/>
          </a:p>
        </p:txBody>
      </p:sp>
      <p:sp>
        <p:nvSpPr>
          <p:cNvPr id="2134" name="Google Shape;2134;p111"/>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Reduced costs</a:t>
            </a:r>
            <a:endParaRPr sz="1800"/>
          </a:p>
        </p:txBody>
      </p:sp>
      <p:sp>
        <p:nvSpPr>
          <p:cNvPr id="2135" name="Google Shape;2135;p111"/>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Better reporting, log analysis, and retention</a:t>
            </a:r>
            <a:endParaRPr sz="1800"/>
          </a:p>
        </p:txBody>
      </p:sp>
      <p:sp>
        <p:nvSpPr>
          <p:cNvPr id="2136" name="Google Shape;2136;p111"/>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IT Compliance</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